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8" r:id="rId1"/>
  </p:sldMasterIdLst>
  <p:notesMasterIdLst>
    <p:notesMasterId r:id="rId35"/>
  </p:notesMasterIdLst>
  <p:handoutMasterIdLst>
    <p:handoutMasterId r:id="rId36"/>
  </p:handoutMasterIdLst>
  <p:sldIdLst>
    <p:sldId id="256" r:id="rId2"/>
    <p:sldId id="263" r:id="rId3"/>
    <p:sldId id="290" r:id="rId4"/>
    <p:sldId id="257" r:id="rId5"/>
    <p:sldId id="258" r:id="rId6"/>
    <p:sldId id="259" r:id="rId7"/>
    <p:sldId id="262" r:id="rId8"/>
    <p:sldId id="264" r:id="rId9"/>
    <p:sldId id="265" r:id="rId10"/>
    <p:sldId id="266" r:id="rId11"/>
    <p:sldId id="282" r:id="rId12"/>
    <p:sldId id="284" r:id="rId13"/>
    <p:sldId id="291" r:id="rId14"/>
    <p:sldId id="268" r:id="rId15"/>
    <p:sldId id="292" r:id="rId16"/>
    <p:sldId id="286" r:id="rId17"/>
    <p:sldId id="273" r:id="rId18"/>
    <p:sldId id="283" r:id="rId19"/>
    <p:sldId id="269" r:id="rId20"/>
    <p:sldId id="270" r:id="rId21"/>
    <p:sldId id="260" r:id="rId22"/>
    <p:sldId id="288" r:id="rId23"/>
    <p:sldId id="261" r:id="rId24"/>
    <p:sldId id="289" r:id="rId25"/>
    <p:sldId id="271" r:id="rId26"/>
    <p:sldId id="272" r:id="rId27"/>
    <p:sldId id="274" r:id="rId28"/>
    <p:sldId id="275" r:id="rId29"/>
    <p:sldId id="281" r:id="rId30"/>
    <p:sldId id="276" r:id="rId31"/>
    <p:sldId id="277" r:id="rId32"/>
    <p:sldId id="287" r:id="rId33"/>
    <p:sldId id="280" r:id="rId34"/>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4" autoAdjust="0"/>
    <p:restoredTop sz="94724" autoAdjust="0"/>
  </p:normalViewPr>
  <p:slideViewPr>
    <p:cSldViewPr>
      <p:cViewPr>
        <p:scale>
          <a:sx n="100" d="100"/>
          <a:sy n="100" d="100"/>
        </p:scale>
        <p:origin x="-1408" y="-8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400A83F4-5640-BF4F-992E-0BA7622B6950}" type="slidenum">
              <a:rPr lang="en-US" smtClean="0"/>
              <a:t>‹#›</a:t>
            </a:fld>
            <a:endParaRPr lang="en-US"/>
          </a:p>
        </p:txBody>
      </p:sp>
    </p:spTree>
    <p:extLst>
      <p:ext uri="{BB962C8B-B14F-4D97-AF65-F5344CB8AC3E}">
        <p14:creationId xmlns:p14="http://schemas.microsoft.com/office/powerpoint/2010/main" val="189488767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1047C4F-4000-6F4F-929A-98545D1041C8}" type="slidenum">
              <a:rPr lang="en-US" smtClean="0"/>
              <a:t>‹#›</a:t>
            </a:fld>
            <a:endParaRPr lang="en-US"/>
          </a:p>
        </p:txBody>
      </p:sp>
    </p:spTree>
    <p:extLst>
      <p:ext uri="{BB962C8B-B14F-4D97-AF65-F5344CB8AC3E}">
        <p14:creationId xmlns:p14="http://schemas.microsoft.com/office/powerpoint/2010/main" val="1009226877"/>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47C4F-4000-6F4F-929A-98545D1041C8}" type="slidenum">
              <a:rPr lang="en-US" smtClean="0"/>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584346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1047C4F-4000-6F4F-929A-98545D1041C8}" type="slidenum">
              <a:rPr lang="en-US" smtClean="0"/>
              <a:t>11</a:t>
            </a:fld>
            <a:endParaRPr lang="en-US"/>
          </a:p>
        </p:txBody>
      </p:sp>
    </p:spTree>
    <p:extLst>
      <p:ext uri="{BB962C8B-B14F-4D97-AF65-F5344CB8AC3E}">
        <p14:creationId xmlns:p14="http://schemas.microsoft.com/office/powerpoint/2010/main" val="3618921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1047C4F-4000-6F4F-929A-98545D1041C8}" type="slidenum">
              <a:rPr lang="en-US" smtClean="0"/>
              <a:t>12</a:t>
            </a:fld>
            <a:endParaRPr lang="en-US"/>
          </a:p>
        </p:txBody>
      </p:sp>
    </p:spTree>
    <p:extLst>
      <p:ext uri="{BB962C8B-B14F-4D97-AF65-F5344CB8AC3E}">
        <p14:creationId xmlns:p14="http://schemas.microsoft.com/office/powerpoint/2010/main" val="28241724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1047C4F-4000-6F4F-929A-98545D1041C8}" type="slidenum">
              <a:rPr lang="en-US" smtClean="0"/>
              <a:t>14</a:t>
            </a:fld>
            <a:endParaRPr lang="en-US"/>
          </a:p>
        </p:txBody>
      </p:sp>
    </p:spTree>
    <p:extLst>
      <p:ext uri="{BB962C8B-B14F-4D97-AF65-F5344CB8AC3E}">
        <p14:creationId xmlns:p14="http://schemas.microsoft.com/office/powerpoint/2010/main" val="2709653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1047C4F-4000-6F4F-929A-98545D1041C8}" type="slidenum">
              <a:rPr lang="en-US" smtClean="0"/>
              <a:t>15</a:t>
            </a:fld>
            <a:endParaRPr lang="en-US"/>
          </a:p>
        </p:txBody>
      </p:sp>
    </p:spTree>
    <p:extLst>
      <p:ext uri="{BB962C8B-B14F-4D97-AF65-F5344CB8AC3E}">
        <p14:creationId xmlns:p14="http://schemas.microsoft.com/office/powerpoint/2010/main" val="27096536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1047C4F-4000-6F4F-929A-98545D1041C8}" type="slidenum">
              <a:rPr lang="en-US" smtClean="0"/>
              <a:t>17</a:t>
            </a:fld>
            <a:endParaRPr lang="en-US"/>
          </a:p>
        </p:txBody>
      </p:sp>
    </p:spTree>
    <p:extLst>
      <p:ext uri="{BB962C8B-B14F-4D97-AF65-F5344CB8AC3E}">
        <p14:creationId xmlns:p14="http://schemas.microsoft.com/office/powerpoint/2010/main" val="3279379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a:t>Special match</a:t>
            </a:r>
            <a:r>
              <a:rPr lang="en-US" baseline="0" dirty="0"/>
              <a:t> requests for special locations will most likely not be honored.  We do honor any requests for things such as bus lines, etc.  </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1047C4F-4000-6F4F-929A-98545D1041C8}" type="slidenum">
              <a:rPr lang="en-US" smtClean="0"/>
              <a:t>27</a:t>
            </a:fld>
            <a:endParaRPr lang="en-US"/>
          </a:p>
        </p:txBody>
      </p:sp>
    </p:spTree>
    <p:extLst>
      <p:ext uri="{BB962C8B-B14F-4D97-AF65-F5344CB8AC3E}">
        <p14:creationId xmlns:p14="http://schemas.microsoft.com/office/powerpoint/2010/main" val="22899412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a:t>Please</a:t>
            </a:r>
            <a:r>
              <a:rPr lang="en-US" baseline="0" dirty="0"/>
              <a:t> note that there are some fees associate with your field experiences and beyond.  We just want you to be aware.  Please let us know if you have any questions regarding any of the fees.  </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1047C4F-4000-6F4F-929A-98545D1041C8}" type="slidenum">
              <a:rPr lang="en-US" smtClean="0"/>
              <a:t>28</a:t>
            </a:fld>
            <a:endParaRPr lang="en-US"/>
          </a:p>
        </p:txBody>
      </p:sp>
    </p:spTree>
    <p:extLst>
      <p:ext uri="{BB962C8B-B14F-4D97-AF65-F5344CB8AC3E}">
        <p14:creationId xmlns:p14="http://schemas.microsoft.com/office/powerpoint/2010/main" val="2457737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a:t>Dr. </a:t>
            </a:r>
            <a:r>
              <a:rPr lang="en-US" dirty="0" err="1"/>
              <a:t>Yusko</a:t>
            </a:r>
            <a:r>
              <a:rPr lang="en-US" dirty="0"/>
              <a:t> has already sent the e-mails</a:t>
            </a:r>
            <a:r>
              <a:rPr lang="en-US" baseline="0" dirty="0"/>
              <a:t> out to the students.  If you have not received a </a:t>
            </a:r>
            <a:r>
              <a:rPr lang="en-US" baseline="0" dirty="0" err="1"/>
              <a:t>TaskStream</a:t>
            </a:r>
            <a:r>
              <a:rPr lang="en-US" baseline="0" dirty="0"/>
              <a:t> letter, please let me know as soon as possible.  It is very important that you read and abide by the guidelines that Dr. </a:t>
            </a:r>
            <a:r>
              <a:rPr lang="en-US" baseline="0" dirty="0" err="1"/>
              <a:t>Yusko</a:t>
            </a:r>
            <a:r>
              <a:rPr lang="en-US" baseline="0" dirty="0"/>
              <a:t> has set forth in the letter.  There are consequences for not following those guidelines.  </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1047C4F-4000-6F4F-929A-98545D1041C8}" type="slidenum">
              <a:rPr lang="en-US" smtClean="0"/>
              <a:t>29</a:t>
            </a:fld>
            <a:endParaRPr lang="en-US"/>
          </a:p>
        </p:txBody>
      </p:sp>
    </p:spTree>
    <p:extLst>
      <p:ext uri="{BB962C8B-B14F-4D97-AF65-F5344CB8AC3E}">
        <p14:creationId xmlns:p14="http://schemas.microsoft.com/office/powerpoint/2010/main" val="1491857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a:t>Although</a:t>
            </a:r>
            <a:r>
              <a:rPr lang="en-US" baseline="0" dirty="0"/>
              <a:t> it is not appropriate to miss days during this experience, we understand that there may be days that you are not feeling well.  Please be mindful of the mentor and your supervisor and notify them of any time that you are going to be late or not in attendance.  The mentor has to pick up the responsibility if you are not there so please, do not call off if you do not need to.  </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1047C4F-4000-6F4F-929A-98545D1041C8}" type="slidenum">
              <a:rPr lang="en-US" smtClean="0"/>
              <a:t>30</a:t>
            </a:fld>
            <a:endParaRPr lang="en-US"/>
          </a:p>
        </p:txBody>
      </p:sp>
    </p:spTree>
    <p:extLst>
      <p:ext uri="{BB962C8B-B14F-4D97-AF65-F5344CB8AC3E}">
        <p14:creationId xmlns:p14="http://schemas.microsoft.com/office/powerpoint/2010/main" val="16630973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1047C4F-4000-6F4F-929A-98545D1041C8}" type="slidenum">
              <a:rPr lang="en-US" smtClean="0"/>
              <a:t>31</a:t>
            </a:fld>
            <a:endParaRPr lang="en-US"/>
          </a:p>
        </p:txBody>
      </p:sp>
    </p:spTree>
    <p:extLst>
      <p:ext uri="{BB962C8B-B14F-4D97-AF65-F5344CB8AC3E}">
        <p14:creationId xmlns:p14="http://schemas.microsoft.com/office/powerpoint/2010/main" val="2744726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a:t>Here is an overview of what I will talk about today and a quick reference if you need it</a:t>
            </a:r>
            <a:r>
              <a:rPr lang="en-US" baseline="0" dirty="0"/>
              <a:t> for the future.  </a:t>
            </a:r>
            <a:endParaRPr lang="en-US" dirty="0"/>
          </a:p>
        </p:txBody>
      </p:sp>
      <p:sp>
        <p:nvSpPr>
          <p:cNvPr id="4" name="Slide Number Placeholder 3"/>
          <p:cNvSpPr>
            <a:spLocks noGrp="1"/>
          </p:cNvSpPr>
          <p:nvPr>
            <p:ph type="sldNum" sz="quarter" idx="10"/>
          </p:nvPr>
        </p:nvSpPr>
        <p:spPr/>
        <p:txBody>
          <a:bodyPr/>
          <a:lstStyle/>
          <a:p>
            <a:fld id="{31047C4F-4000-6F4F-929A-98545D1041C8}" type="slidenum">
              <a:rPr lang="en-US" smtClean="0"/>
              <a:t>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9771574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047C4F-4000-6F4F-929A-98545D1041C8}" type="slidenum">
              <a:rPr lang="en-US" smtClean="0"/>
              <a:t>33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479320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1047C4F-4000-6F4F-929A-98545D1041C8}" type="slidenum">
              <a:rPr lang="en-US" smtClean="0"/>
              <a:t>4</a:t>
            </a:fld>
            <a:endParaRPr lang="en-US"/>
          </a:p>
        </p:txBody>
      </p:sp>
    </p:spTree>
    <p:extLst>
      <p:ext uri="{BB962C8B-B14F-4D97-AF65-F5344CB8AC3E}">
        <p14:creationId xmlns:p14="http://schemas.microsoft.com/office/powerpoint/2010/main" val="2440680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1047C4F-4000-6F4F-929A-98545D1041C8}" type="slidenum">
              <a:rPr lang="en-US" smtClean="0"/>
              <a:t>5</a:t>
            </a:fld>
            <a:endParaRPr lang="en-US"/>
          </a:p>
        </p:txBody>
      </p:sp>
    </p:spTree>
    <p:extLst>
      <p:ext uri="{BB962C8B-B14F-4D97-AF65-F5344CB8AC3E}">
        <p14:creationId xmlns:p14="http://schemas.microsoft.com/office/powerpoint/2010/main" val="30367873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1047C4F-4000-6F4F-929A-98545D1041C8}" type="slidenum">
              <a:rPr lang="en-US" smtClean="0"/>
              <a:t>6</a:t>
            </a:fld>
            <a:endParaRPr lang="en-US"/>
          </a:p>
        </p:txBody>
      </p:sp>
    </p:spTree>
    <p:extLst>
      <p:ext uri="{BB962C8B-B14F-4D97-AF65-F5344CB8AC3E}">
        <p14:creationId xmlns:p14="http://schemas.microsoft.com/office/powerpoint/2010/main" val="32378434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r>
              <a:rPr lang="en-US" dirty="0"/>
              <a:t>There are various non-academic pre-requisites that need to be handed in so that we can send</a:t>
            </a:r>
            <a:r>
              <a:rPr lang="en-US" baseline="0" dirty="0"/>
              <a:t> you out into the field.  Each licensure is different so I will go through those.  </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1047C4F-4000-6F4F-929A-98545D1041C8}" type="slidenum">
              <a:rPr lang="en-US" smtClean="0"/>
              <a:t>7</a:t>
            </a:fld>
            <a:endParaRPr lang="en-US"/>
          </a:p>
        </p:txBody>
      </p:sp>
    </p:spTree>
    <p:extLst>
      <p:ext uri="{BB962C8B-B14F-4D97-AF65-F5344CB8AC3E}">
        <p14:creationId xmlns:p14="http://schemas.microsoft.com/office/powerpoint/2010/main" val="1921950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1047C4F-4000-6F4F-929A-98545D1041C8}" type="slidenum">
              <a:rPr lang="en-US" smtClean="0"/>
              <a:t>8</a:t>
            </a:fld>
            <a:endParaRPr lang="en-US"/>
          </a:p>
        </p:txBody>
      </p:sp>
    </p:spTree>
    <p:extLst>
      <p:ext uri="{BB962C8B-B14F-4D97-AF65-F5344CB8AC3E}">
        <p14:creationId xmlns:p14="http://schemas.microsoft.com/office/powerpoint/2010/main" val="899957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1047C4F-4000-6F4F-929A-98545D1041C8}" type="slidenum">
              <a:rPr lang="en-US" smtClean="0"/>
              <a:t>9</a:t>
            </a:fld>
            <a:endParaRPr lang="en-US"/>
          </a:p>
        </p:txBody>
      </p:sp>
    </p:spTree>
    <p:extLst>
      <p:ext uri="{BB962C8B-B14F-4D97-AF65-F5344CB8AC3E}">
        <p14:creationId xmlns:p14="http://schemas.microsoft.com/office/powerpoint/2010/main" val="36084083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57500" y="514350"/>
            <a:ext cx="3429000" cy="257175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31047C4F-4000-6F4F-929A-98545D1041C8}" type="slidenum">
              <a:rPr lang="en-US" smtClean="0"/>
              <a:t>10</a:t>
            </a:fld>
            <a:endParaRPr lang="en-US"/>
          </a:p>
        </p:txBody>
      </p:sp>
    </p:spTree>
    <p:extLst>
      <p:ext uri="{BB962C8B-B14F-4D97-AF65-F5344CB8AC3E}">
        <p14:creationId xmlns:p14="http://schemas.microsoft.com/office/powerpoint/2010/main" val="4286848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7" y="1295401"/>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2" y="1524000"/>
            <a:ext cx="6498159"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2"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FC27F-C9CD-4E9D-AED7-02A64538E75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400" y="1787857"/>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FC27F-C9CD-4E9D-AED7-02A64538E75E}" type="slidenum">
              <a:rPr lang="en-US" smtClean="0"/>
              <a:t>‹#›</a:t>
            </a:fld>
            <a:endParaRPr lang="en-US"/>
          </a:p>
        </p:txBody>
      </p:sp>
      <p:sp>
        <p:nvSpPr>
          <p:cNvPr id="8" name="Picture Placeholder 2"/>
          <p:cNvSpPr>
            <a:spLocks noGrp="1"/>
          </p:cNvSpPr>
          <p:nvPr>
            <p:ph type="pic" idx="1"/>
          </p:nvPr>
        </p:nvSpPr>
        <p:spPr>
          <a:xfrm>
            <a:off x="5090617" y="359393"/>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FC27F-C9CD-4E9D-AED7-02A64538E75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7"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FC27F-C9CD-4E9D-AED7-02A64538E75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FC27F-C9CD-4E9D-AED7-02A64538E75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9" y="3352802"/>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9" y="4771030"/>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FC27F-C9CD-4E9D-AED7-02A64538E75E}"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6" y="2403145"/>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6" y="3736006"/>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32FC27F-C9CD-4E9D-AED7-02A64538E75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FC27F-C9CD-4E9D-AED7-02A64538E75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3" y="1453225"/>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3" y="2347416"/>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1" y="1453225"/>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1" y="2347416"/>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32FC27F-C9CD-4E9D-AED7-02A64538E75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32FC27F-C9CD-4E9D-AED7-02A64538E75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32FC27F-C9CD-4E9D-AED7-02A64538E75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1"/>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7"/>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32FC27F-C9CD-4E9D-AED7-02A64538E75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9"/>
            <a:ext cx="2133600" cy="365125"/>
          </a:xfrm>
          <a:prstGeom prst="rect">
            <a:avLst/>
          </a:prstGeom>
        </p:spPr>
        <p:txBody>
          <a:bodyPr vert="horz" lIns="91440" tIns="45720" rIns="91440" bIns="45720" rtlCol="0" anchor="ctr"/>
          <a:lstStyle>
            <a:lvl1pPr algn="r">
              <a:defRPr sz="1200">
                <a:solidFill>
                  <a:schemeClr val="bg1"/>
                </a:solidFill>
              </a:defRPr>
            </a:lvl1pPr>
          </a:lstStyle>
          <a:p>
            <a:endParaRPr lang="en-US"/>
          </a:p>
        </p:txBody>
      </p:sp>
      <p:sp>
        <p:nvSpPr>
          <p:cNvPr id="5" name="Footer Placeholder 4"/>
          <p:cNvSpPr>
            <a:spLocks noGrp="1"/>
          </p:cNvSpPr>
          <p:nvPr>
            <p:ph type="ftr" sz="quarter" idx="3"/>
          </p:nvPr>
        </p:nvSpPr>
        <p:spPr>
          <a:xfrm>
            <a:off x="264459" y="6275669"/>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7" y="6275669"/>
            <a:ext cx="990600" cy="365125"/>
          </a:xfrm>
          <a:prstGeom prst="rect">
            <a:avLst/>
          </a:prstGeom>
        </p:spPr>
        <p:txBody>
          <a:bodyPr vert="horz" lIns="91440" tIns="45720" rIns="91440" bIns="45720" rtlCol="0" anchor="ctr"/>
          <a:lstStyle>
            <a:lvl1pPr algn="r">
              <a:defRPr sz="3600">
                <a:solidFill>
                  <a:schemeClr val="bg1"/>
                </a:solidFill>
              </a:defRPr>
            </a:lvl1pPr>
          </a:lstStyle>
          <a:p>
            <a:fld id="{232FC27F-C9CD-4E9D-AED7-02A64538E75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hf sldNum="0" hdr="0" ft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cispcsu.formstack.com/forms/cpt_enrollment_reques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www.csuohio.edu/cehs/sites/csuohio.edu.cehs/files/Office%20of%20Field%20Services%20handbook%202017-2018.pdf"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csuohio.edu/cehs/office-of-field-services/office-field-services-ofs"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www.csuohio.edu/cehs/sites/csuohio.edu.cehs/files/Office%20of%20Field%20Services%20handbook%202017-2018.pdf"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s>
</file>

<file path=ppt/slides/_rels/slide4.xml.rels><?xml version="1.0" encoding="UTF-8" standalone="yes"?>
<Relationships xmlns="http://schemas.openxmlformats.org/package/2006/relationships"><Relationship Id="rId3" Type="http://schemas.openxmlformats.org/officeDocument/2006/relationships/hyperlink" Target="https://www.csuohio.edu/cehs/office-of-field-services/office-field-services-ofs"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838201"/>
            <a:ext cx="7010400" cy="3581399"/>
          </a:xfrm>
        </p:spPr>
        <p:txBody>
          <a:bodyPr>
            <a:normAutofit/>
          </a:bodyPr>
          <a:lstStyle/>
          <a:p>
            <a:r>
              <a:rPr lang="en-US" dirty="0" smtClean="0"/>
              <a:t>Information Session:</a:t>
            </a:r>
            <a:br>
              <a:rPr lang="en-US" dirty="0" smtClean="0"/>
            </a:br>
            <a:r>
              <a:rPr lang="en-US" dirty="0" smtClean="0"/>
              <a:t>Applying for </a:t>
            </a:r>
            <a:br>
              <a:rPr lang="en-US" dirty="0" smtClean="0"/>
            </a:br>
            <a:r>
              <a:rPr lang="en-US" b="1" dirty="0" smtClean="0"/>
              <a:t>Final Field Experiences</a:t>
            </a:r>
            <a:br>
              <a:rPr lang="en-US" b="1" dirty="0" smtClean="0"/>
            </a:br>
            <a:r>
              <a:rPr lang="en-US" sz="2400" b="1" dirty="0" smtClean="0"/>
              <a:t>Internship 1 &amp; 2, </a:t>
            </a:r>
            <a:br>
              <a:rPr lang="en-US" sz="2400" b="1" dirty="0" smtClean="0"/>
            </a:br>
            <a:r>
              <a:rPr lang="en-US" sz="2400" b="1" dirty="0" smtClean="0"/>
              <a:t>Apprenticeship Teaching 1 &amp; 2</a:t>
            </a:r>
            <a:br>
              <a:rPr lang="en-US" sz="2400" b="1" dirty="0" smtClean="0"/>
            </a:br>
            <a:r>
              <a:rPr lang="en-US" sz="2400" b="1" dirty="0" smtClean="0"/>
              <a:t>Practicum &amp; Student Teaching</a:t>
            </a:r>
            <a:endParaRPr lang="en-US" b="1" dirty="0"/>
          </a:p>
        </p:txBody>
      </p:sp>
      <p:sp>
        <p:nvSpPr>
          <p:cNvPr id="3" name="Subtitle 2"/>
          <p:cNvSpPr>
            <a:spLocks noGrp="1"/>
          </p:cNvSpPr>
          <p:nvPr>
            <p:ph type="subTitle" idx="1"/>
          </p:nvPr>
        </p:nvSpPr>
        <p:spPr>
          <a:xfrm>
            <a:off x="1322922" y="4724400"/>
            <a:ext cx="6498159" cy="1905000"/>
          </a:xfrm>
        </p:spPr>
        <p:txBody>
          <a:bodyPr>
            <a:normAutofit/>
          </a:bodyPr>
          <a:lstStyle/>
          <a:p>
            <a:endParaRPr lang="en-US" dirty="0" smtClean="0"/>
          </a:p>
          <a:p>
            <a:endParaRPr lang="en-US" dirty="0"/>
          </a:p>
          <a:p>
            <a:endParaRPr lang="en-US" dirty="0" smtClean="0"/>
          </a:p>
        </p:txBody>
      </p:sp>
      <p:sp>
        <p:nvSpPr>
          <p:cNvPr id="5" name="TextBox 4"/>
          <p:cNvSpPr txBox="1"/>
          <p:nvPr/>
        </p:nvSpPr>
        <p:spPr>
          <a:xfrm>
            <a:off x="1600200" y="4572000"/>
            <a:ext cx="5410200" cy="1477328"/>
          </a:xfrm>
          <a:prstGeom prst="rect">
            <a:avLst/>
          </a:prstGeom>
          <a:noFill/>
        </p:spPr>
        <p:txBody>
          <a:bodyPr wrap="square" rtlCol="0">
            <a:spAutoFit/>
          </a:bodyPr>
          <a:lstStyle/>
          <a:p>
            <a:pPr algn="ctr"/>
            <a:endParaRPr lang="en-US" b="1" dirty="0" smtClean="0"/>
          </a:p>
          <a:p>
            <a:pPr algn="ctr"/>
            <a:endParaRPr lang="en-US" b="1" dirty="0"/>
          </a:p>
          <a:p>
            <a:pPr algn="ctr"/>
            <a:r>
              <a:rPr lang="en-US" b="1" dirty="0" smtClean="0"/>
              <a:t>Office of Field Services </a:t>
            </a:r>
          </a:p>
          <a:p>
            <a:pPr algn="ctr"/>
            <a:r>
              <a:rPr lang="en-US" dirty="0" err="1" smtClean="0"/>
              <a:t>Julka</a:t>
            </a:r>
            <a:r>
              <a:rPr lang="en-US" dirty="0" smtClean="0"/>
              <a:t> Hall 187 </a:t>
            </a:r>
          </a:p>
          <a:p>
            <a:pPr algn="ctr"/>
            <a:r>
              <a:rPr lang="en-US" dirty="0" smtClean="0"/>
              <a:t> 216-687-4636</a:t>
            </a:r>
            <a:endParaRPr lang="en-US" dirty="0"/>
          </a:p>
        </p:txBody>
      </p:sp>
    </p:spTree>
    <p:extLst>
      <p:ext uri="{BB962C8B-B14F-4D97-AF65-F5344CB8AC3E}">
        <p14:creationId xmlns:p14="http://schemas.microsoft.com/office/powerpoint/2010/main" val="295113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883024"/>
          </a:xfrm>
        </p:spPr>
        <p:txBody>
          <a:bodyPr/>
          <a:lstStyle/>
          <a:p>
            <a:r>
              <a:rPr lang="en-US" dirty="0"/>
              <a:t>Hepatitis B </a:t>
            </a:r>
          </a:p>
        </p:txBody>
      </p:sp>
      <p:sp>
        <p:nvSpPr>
          <p:cNvPr id="4" name="Text Placeholder 3"/>
          <p:cNvSpPr>
            <a:spLocks noGrp="1"/>
          </p:cNvSpPr>
          <p:nvPr>
            <p:ph type="body" idx="1"/>
          </p:nvPr>
        </p:nvSpPr>
        <p:spPr>
          <a:xfrm>
            <a:off x="549273" y="990601"/>
            <a:ext cx="3840480" cy="1213511"/>
          </a:xfrm>
        </p:spPr>
        <p:txBody>
          <a:bodyPr/>
          <a:lstStyle/>
          <a:p>
            <a:r>
              <a:rPr lang="en-US" dirty="0"/>
              <a:t>Early Childhood, </a:t>
            </a:r>
            <a:endParaRPr lang="en-US" dirty="0" smtClean="0"/>
          </a:p>
          <a:p>
            <a:r>
              <a:rPr lang="en-US" dirty="0" smtClean="0"/>
              <a:t>Phys</a:t>
            </a:r>
            <a:r>
              <a:rPr lang="en-US" dirty="0"/>
              <a:t>. Ed, and Special </a:t>
            </a:r>
            <a:r>
              <a:rPr lang="en-US" dirty="0" smtClean="0"/>
              <a:t>Education Interns only</a:t>
            </a:r>
            <a:endParaRPr lang="en-US" dirty="0"/>
          </a:p>
        </p:txBody>
      </p:sp>
      <p:sp>
        <p:nvSpPr>
          <p:cNvPr id="3" name="Content Placeholder 2"/>
          <p:cNvSpPr>
            <a:spLocks noGrp="1"/>
          </p:cNvSpPr>
          <p:nvPr>
            <p:ph sz="half" idx="2"/>
          </p:nvPr>
        </p:nvSpPr>
        <p:spPr>
          <a:xfrm>
            <a:off x="549273" y="2347416"/>
            <a:ext cx="3840480" cy="4205784"/>
          </a:xfrm>
        </p:spPr>
        <p:txBody>
          <a:bodyPr>
            <a:normAutofit fontScale="77500" lnSpcReduction="20000"/>
          </a:bodyPr>
          <a:lstStyle/>
          <a:p>
            <a:r>
              <a:rPr lang="en-US" dirty="0" smtClean="0"/>
              <a:t>This vaccination became standard practice in 1982. </a:t>
            </a:r>
          </a:p>
          <a:p>
            <a:r>
              <a:rPr lang="en-US" dirty="0" err="1" smtClean="0"/>
              <a:t>HepB</a:t>
            </a:r>
            <a:r>
              <a:rPr lang="en-US" dirty="0" smtClean="0"/>
              <a:t> series of Vaccinations only need to be done once. Check with  your Physician if you are unsure if you had them. </a:t>
            </a:r>
          </a:p>
          <a:p>
            <a:r>
              <a:rPr lang="en-US" dirty="0" smtClean="0"/>
              <a:t>Shot records can be used as </a:t>
            </a:r>
            <a:r>
              <a:rPr lang="en-US" dirty="0"/>
              <a:t>proof (must have dates and doctor’s signature</a:t>
            </a:r>
            <a:r>
              <a:rPr lang="en-US" dirty="0" smtClean="0"/>
              <a:t>) or use OFS optional form </a:t>
            </a:r>
          </a:p>
          <a:p>
            <a:r>
              <a:rPr lang="en-US" dirty="0" smtClean="0"/>
              <a:t>3 </a:t>
            </a:r>
            <a:r>
              <a:rPr lang="en-US" dirty="0"/>
              <a:t>shots total:  1st and 2nd are given at least one month apart &amp; 3</a:t>
            </a:r>
            <a:r>
              <a:rPr lang="en-US" baseline="30000" dirty="0"/>
              <a:t>rd</a:t>
            </a:r>
            <a:r>
              <a:rPr lang="en-US" dirty="0"/>
              <a:t> is six months </a:t>
            </a:r>
            <a:r>
              <a:rPr lang="en-US" dirty="0" smtClean="0"/>
              <a:t>later </a:t>
            </a:r>
            <a:endParaRPr lang="en-US" dirty="0"/>
          </a:p>
          <a:p>
            <a:r>
              <a:rPr lang="en-US" dirty="0" smtClean="0"/>
              <a:t>Need </a:t>
            </a:r>
            <a:r>
              <a:rPr lang="en-US" dirty="0"/>
              <a:t>to </a:t>
            </a:r>
            <a:r>
              <a:rPr lang="en-US" dirty="0" smtClean="0"/>
              <a:t>have at least the </a:t>
            </a:r>
            <a:r>
              <a:rPr lang="en-US" dirty="0"/>
              <a:t>first two vaccinations to go into your field experience</a:t>
            </a:r>
          </a:p>
          <a:p>
            <a:pPr marL="0" indent="0">
              <a:buNone/>
            </a:pPr>
            <a:endParaRPr lang="en-US" dirty="0"/>
          </a:p>
          <a:p>
            <a:endParaRPr lang="en-US" dirty="0"/>
          </a:p>
        </p:txBody>
      </p:sp>
      <p:sp>
        <p:nvSpPr>
          <p:cNvPr id="6" name="Text Placeholder 5"/>
          <p:cNvSpPr>
            <a:spLocks noGrp="1"/>
          </p:cNvSpPr>
          <p:nvPr>
            <p:ph type="body" sz="quarter" idx="3"/>
          </p:nvPr>
        </p:nvSpPr>
        <p:spPr>
          <a:xfrm>
            <a:off x="4751071" y="990601"/>
            <a:ext cx="3840480" cy="609600"/>
          </a:xfrm>
        </p:spPr>
        <p:txBody>
          <a:bodyPr/>
          <a:lstStyle/>
          <a:p>
            <a:r>
              <a:rPr lang="en-US" dirty="0"/>
              <a:t>Optional OFS form </a:t>
            </a:r>
          </a:p>
          <a:p>
            <a:r>
              <a:rPr lang="en-US" sz="1600" dirty="0"/>
              <a:t>Can be found on OFS </a:t>
            </a:r>
            <a:r>
              <a:rPr lang="en-US" sz="1600" dirty="0" smtClean="0"/>
              <a:t>webpage</a:t>
            </a:r>
            <a:endParaRPr lang="en-US" sz="1600" dirty="0"/>
          </a:p>
        </p:txBody>
      </p:sp>
      <p:pic>
        <p:nvPicPr>
          <p:cNvPr id="5" name="Content Placeholder 4"/>
          <p:cNvPicPr>
            <a:picLocks noGrp="1" noChangeAspect="1"/>
          </p:cNvPicPr>
          <p:nvPr>
            <p:ph sz="quarter" idx="4"/>
          </p:nvPr>
        </p:nvPicPr>
        <p:blipFill rotWithShape="1">
          <a:blip r:embed="rId3"/>
          <a:srcRect l="-4936" r="-4936"/>
          <a:stretch/>
        </p:blipFill>
        <p:spPr>
          <a:xfrm>
            <a:off x="4751071" y="1676401"/>
            <a:ext cx="3840480" cy="4495799"/>
          </a:xfrm>
        </p:spPr>
      </p:pic>
    </p:spTree>
    <p:extLst>
      <p:ext uri="{BB962C8B-B14F-4D97-AF65-F5344CB8AC3E}">
        <p14:creationId xmlns:p14="http://schemas.microsoft.com/office/powerpoint/2010/main" val="3891226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1035424"/>
          </a:xfrm>
        </p:spPr>
        <p:txBody>
          <a:bodyPr/>
          <a:lstStyle/>
          <a:p>
            <a:r>
              <a:rPr lang="en-US" dirty="0"/>
              <a:t>Physical</a:t>
            </a:r>
          </a:p>
        </p:txBody>
      </p:sp>
      <p:sp>
        <p:nvSpPr>
          <p:cNvPr id="4" name="Text Placeholder 3"/>
          <p:cNvSpPr>
            <a:spLocks noGrp="1"/>
          </p:cNvSpPr>
          <p:nvPr>
            <p:ph type="body" idx="1"/>
          </p:nvPr>
        </p:nvSpPr>
        <p:spPr>
          <a:xfrm>
            <a:off x="549273" y="1219201"/>
            <a:ext cx="3840480" cy="762000"/>
          </a:xfrm>
        </p:spPr>
        <p:txBody>
          <a:bodyPr/>
          <a:lstStyle/>
          <a:p>
            <a:r>
              <a:rPr lang="en-US" dirty="0" smtClean="0"/>
              <a:t>Early Childhood Interns Only</a:t>
            </a:r>
            <a:endParaRPr lang="en-US" dirty="0"/>
          </a:p>
        </p:txBody>
      </p:sp>
      <p:sp>
        <p:nvSpPr>
          <p:cNvPr id="3" name="Content Placeholder 2"/>
          <p:cNvSpPr>
            <a:spLocks noGrp="1"/>
          </p:cNvSpPr>
          <p:nvPr>
            <p:ph sz="half" idx="2"/>
          </p:nvPr>
        </p:nvSpPr>
        <p:spPr>
          <a:xfrm>
            <a:off x="549273" y="1981200"/>
            <a:ext cx="3840480" cy="4343399"/>
          </a:xfrm>
        </p:spPr>
        <p:txBody>
          <a:bodyPr>
            <a:normAutofit fontScale="92500" lnSpcReduction="20000"/>
          </a:bodyPr>
          <a:lstStyle/>
          <a:p>
            <a:r>
              <a:rPr lang="en-US" dirty="0"/>
              <a:t>Physical </a:t>
            </a:r>
            <a:r>
              <a:rPr lang="en-US" dirty="0" smtClean="0"/>
              <a:t>must be </a:t>
            </a:r>
            <a:r>
              <a:rPr lang="en-US" dirty="0"/>
              <a:t>on the </a:t>
            </a:r>
            <a:r>
              <a:rPr lang="en-US" dirty="0" smtClean="0"/>
              <a:t>required </a:t>
            </a:r>
            <a:r>
              <a:rPr lang="en-US" i="1" dirty="0" smtClean="0"/>
              <a:t>Employee Medical Statement for Child Care</a:t>
            </a:r>
            <a:r>
              <a:rPr lang="en-US" dirty="0" smtClean="0"/>
              <a:t> form </a:t>
            </a:r>
            <a:r>
              <a:rPr lang="en-US" dirty="0"/>
              <a:t>provided </a:t>
            </a:r>
            <a:r>
              <a:rPr lang="en-US" dirty="0" smtClean="0"/>
              <a:t>on OFS webpage</a:t>
            </a:r>
            <a:endParaRPr lang="en-US" dirty="0"/>
          </a:p>
          <a:p>
            <a:r>
              <a:rPr lang="en-US" dirty="0" smtClean="0"/>
              <a:t>To </a:t>
            </a:r>
            <a:r>
              <a:rPr lang="en-US" dirty="0"/>
              <a:t>be </a:t>
            </a:r>
            <a:r>
              <a:rPr lang="en-US" dirty="0" smtClean="0"/>
              <a:t>valid, the date you received your physical needs to be less than one year from the date you start in the field. </a:t>
            </a:r>
          </a:p>
          <a:p>
            <a:pPr lvl="1"/>
            <a:r>
              <a:rPr lang="en-US" dirty="0" smtClean="0"/>
              <a:t>Examples:</a:t>
            </a:r>
          </a:p>
          <a:p>
            <a:pPr lvl="2"/>
            <a:r>
              <a:rPr lang="en-US" dirty="0" smtClean="0"/>
              <a:t>Physical dated 2/4/18 start in the field 1/14/19, physical  is valid</a:t>
            </a:r>
          </a:p>
          <a:p>
            <a:pPr lvl="2"/>
            <a:r>
              <a:rPr lang="en-US" dirty="0" smtClean="0"/>
              <a:t>Physical </a:t>
            </a:r>
            <a:r>
              <a:rPr lang="en-US" dirty="0"/>
              <a:t>dated </a:t>
            </a:r>
            <a:r>
              <a:rPr lang="en-US" dirty="0" smtClean="0"/>
              <a:t>1/</a:t>
            </a:r>
            <a:r>
              <a:rPr lang="en-US" dirty="0"/>
              <a:t>4/18 start in the field 1</a:t>
            </a:r>
            <a:r>
              <a:rPr lang="en-US" dirty="0" smtClean="0"/>
              <a:t>/5/19, physical is </a:t>
            </a:r>
            <a:r>
              <a:rPr lang="en-US" u="sng" dirty="0" smtClean="0"/>
              <a:t>not</a:t>
            </a:r>
            <a:r>
              <a:rPr lang="en-US" dirty="0" smtClean="0"/>
              <a:t> valid</a:t>
            </a:r>
            <a:endParaRPr lang="en-US" dirty="0"/>
          </a:p>
          <a:p>
            <a:pPr lvl="1"/>
            <a:endParaRPr lang="en-US" dirty="0" smtClean="0"/>
          </a:p>
          <a:p>
            <a:endParaRPr lang="en-US" dirty="0"/>
          </a:p>
          <a:p>
            <a:endParaRPr lang="en-US" dirty="0"/>
          </a:p>
        </p:txBody>
      </p:sp>
      <p:sp>
        <p:nvSpPr>
          <p:cNvPr id="6" name="Text Placeholder 5"/>
          <p:cNvSpPr>
            <a:spLocks noGrp="1"/>
          </p:cNvSpPr>
          <p:nvPr>
            <p:ph type="body" sz="quarter" idx="3"/>
          </p:nvPr>
        </p:nvSpPr>
        <p:spPr>
          <a:xfrm>
            <a:off x="4751071" y="1219201"/>
            <a:ext cx="3840480" cy="762000"/>
          </a:xfrm>
        </p:spPr>
        <p:txBody>
          <a:bodyPr/>
          <a:lstStyle/>
          <a:p>
            <a:r>
              <a:rPr lang="en-US" b="1" dirty="0" smtClean="0"/>
              <a:t>Required form</a:t>
            </a:r>
          </a:p>
          <a:p>
            <a:r>
              <a:rPr lang="en-US" sz="1600" dirty="0" smtClean="0"/>
              <a:t>Can be found on OFS webpage</a:t>
            </a:r>
            <a:endParaRPr lang="en-US" sz="1600" dirty="0"/>
          </a:p>
        </p:txBody>
      </p:sp>
      <p:pic>
        <p:nvPicPr>
          <p:cNvPr id="5" name="Content Placeholder 4"/>
          <p:cNvPicPr>
            <a:picLocks noGrp="1" noChangeAspect="1"/>
          </p:cNvPicPr>
          <p:nvPr>
            <p:ph sz="quarter" idx="4"/>
          </p:nvPr>
        </p:nvPicPr>
        <p:blipFill>
          <a:blip r:embed="rId3"/>
          <a:srcRect l="-4031" r="-4031"/>
          <a:stretch>
            <a:fillRect/>
          </a:stretch>
        </p:blipFill>
        <p:spPr>
          <a:xfrm>
            <a:off x="4751071" y="1981201"/>
            <a:ext cx="3840480" cy="3962400"/>
          </a:xfrm>
        </p:spPr>
      </p:pic>
    </p:spTree>
    <p:extLst>
      <p:ext uri="{BB962C8B-B14F-4D97-AF65-F5344CB8AC3E}">
        <p14:creationId xmlns:p14="http://schemas.microsoft.com/office/powerpoint/2010/main" val="470924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High School Diploma </a:t>
            </a:r>
            <a:r>
              <a:rPr lang="en-US" dirty="0" smtClean="0"/>
              <a:t>or Transcript</a:t>
            </a:r>
            <a:endParaRPr lang="en-US" dirty="0"/>
          </a:p>
        </p:txBody>
      </p:sp>
      <p:sp>
        <p:nvSpPr>
          <p:cNvPr id="5" name="Content Placeholder 4"/>
          <p:cNvSpPr>
            <a:spLocks noGrp="1"/>
          </p:cNvSpPr>
          <p:nvPr>
            <p:ph idx="1"/>
          </p:nvPr>
        </p:nvSpPr>
        <p:spPr/>
        <p:txBody>
          <a:bodyPr/>
          <a:lstStyle/>
          <a:p>
            <a:pPr marL="0" indent="0" algn="ctr">
              <a:buNone/>
            </a:pPr>
            <a:r>
              <a:rPr lang="en-US" b="1" dirty="0"/>
              <a:t>Early Childhood Education </a:t>
            </a:r>
            <a:r>
              <a:rPr lang="en-US" b="1" dirty="0" smtClean="0"/>
              <a:t>Interns only</a:t>
            </a:r>
            <a:endParaRPr lang="en-US" dirty="0"/>
          </a:p>
          <a:p>
            <a:r>
              <a:rPr lang="en-US" dirty="0"/>
              <a:t>Please provide a copy of one of the following:</a:t>
            </a:r>
          </a:p>
          <a:p>
            <a:pPr lvl="1"/>
            <a:endParaRPr lang="en-US" dirty="0"/>
          </a:p>
          <a:p>
            <a:pPr lvl="1"/>
            <a:r>
              <a:rPr lang="en-US" dirty="0" smtClean="0"/>
              <a:t>Copy of high </a:t>
            </a:r>
            <a:r>
              <a:rPr lang="en-US" dirty="0"/>
              <a:t>school </a:t>
            </a:r>
            <a:r>
              <a:rPr lang="en-US" dirty="0" smtClean="0"/>
              <a:t>diploma</a:t>
            </a:r>
          </a:p>
          <a:p>
            <a:pPr lvl="1"/>
            <a:r>
              <a:rPr lang="en-US" dirty="0"/>
              <a:t>High school transcript with date of graduation</a:t>
            </a:r>
          </a:p>
          <a:p>
            <a:pPr lvl="1"/>
            <a:r>
              <a:rPr lang="en-US" dirty="0" smtClean="0"/>
              <a:t>Copy of unofficial college transcript. (print off of campusnet</a:t>
            </a:r>
            <a:r>
              <a:rPr lang="en-US" dirty="0"/>
              <a:t>)</a:t>
            </a:r>
          </a:p>
        </p:txBody>
      </p:sp>
    </p:spTree>
    <p:extLst>
      <p:ext uri="{BB962C8B-B14F-4D97-AF65-F5344CB8AC3E}">
        <p14:creationId xmlns:p14="http://schemas.microsoft.com/office/powerpoint/2010/main" val="142077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Early Childhood Licensure requirements</a:t>
            </a:r>
            <a:endParaRPr lang="en-US" dirty="0"/>
          </a:p>
        </p:txBody>
      </p:sp>
      <p:sp>
        <p:nvSpPr>
          <p:cNvPr id="8" name="Content Placeholder 7"/>
          <p:cNvSpPr>
            <a:spLocks noGrp="1"/>
          </p:cNvSpPr>
          <p:nvPr>
            <p:ph idx="1"/>
          </p:nvPr>
        </p:nvSpPr>
        <p:spPr/>
        <p:txBody>
          <a:bodyPr>
            <a:normAutofit lnSpcReduction="10000"/>
          </a:bodyPr>
          <a:lstStyle/>
          <a:p>
            <a:r>
              <a:rPr lang="en-US" dirty="0" smtClean="0"/>
              <a:t>Students </a:t>
            </a:r>
            <a:r>
              <a:rPr lang="en-US" b="1" dirty="0" smtClean="0"/>
              <a:t>placed in a preschool classroom </a:t>
            </a:r>
            <a:r>
              <a:rPr lang="en-US" dirty="0" smtClean="0"/>
              <a:t>need to supply the school with their professional file. </a:t>
            </a:r>
          </a:p>
          <a:p>
            <a:r>
              <a:rPr lang="en-US" dirty="0" smtClean="0"/>
              <a:t>This file includes:</a:t>
            </a:r>
          </a:p>
          <a:p>
            <a:pPr lvl="1"/>
            <a:r>
              <a:rPr lang="en-US" dirty="0" smtClean="0"/>
              <a:t>Current BCI check with the 5104.013 code</a:t>
            </a:r>
          </a:p>
          <a:p>
            <a:pPr lvl="2"/>
            <a:r>
              <a:rPr lang="en-US" dirty="0" smtClean="0"/>
              <a:t>Checks under this code are good for 5 years</a:t>
            </a:r>
          </a:p>
          <a:p>
            <a:pPr lvl="1"/>
            <a:r>
              <a:rPr lang="en-US" dirty="0" smtClean="0"/>
              <a:t>Current FBI check</a:t>
            </a:r>
          </a:p>
          <a:p>
            <a:pPr lvl="1"/>
            <a:r>
              <a:rPr lang="en-US" dirty="0" smtClean="0"/>
              <a:t>Completed Ohio Professional Registry (OPR) profile</a:t>
            </a:r>
          </a:p>
          <a:p>
            <a:pPr lvl="1"/>
            <a:r>
              <a:rPr lang="en-US" dirty="0" smtClean="0"/>
              <a:t>1177 form showing the 1175 was submitted to ODJFS. </a:t>
            </a:r>
          </a:p>
          <a:p>
            <a:pPr lvl="1"/>
            <a:r>
              <a:rPr lang="en-US" dirty="0" smtClean="0"/>
              <a:t>Completed Medical Statement form JFS 01296</a:t>
            </a:r>
          </a:p>
          <a:p>
            <a:pPr lvl="1"/>
            <a:r>
              <a:rPr lang="en-US" dirty="0" smtClean="0"/>
              <a:t>Printed copy of unofficial college transcripts.</a:t>
            </a:r>
            <a:endParaRPr lang="en-US" dirty="0"/>
          </a:p>
        </p:txBody>
      </p:sp>
    </p:spTree>
    <p:extLst>
      <p:ext uri="{BB962C8B-B14F-4D97-AF65-F5344CB8AC3E}">
        <p14:creationId xmlns:p14="http://schemas.microsoft.com/office/powerpoint/2010/main" val="2627890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OAE’s</a:t>
            </a:r>
            <a:endParaRPr lang="en-US" sz="2000" dirty="0"/>
          </a:p>
        </p:txBody>
      </p:sp>
      <p:sp>
        <p:nvSpPr>
          <p:cNvPr id="6" name="Content Placeholder 5"/>
          <p:cNvSpPr>
            <a:spLocks noGrp="1"/>
          </p:cNvSpPr>
          <p:nvPr>
            <p:ph idx="1"/>
          </p:nvPr>
        </p:nvSpPr>
        <p:spPr>
          <a:xfrm>
            <a:off x="304800" y="1600201"/>
            <a:ext cx="8534400" cy="4343400"/>
          </a:xfrm>
        </p:spPr>
        <p:txBody>
          <a:bodyPr>
            <a:normAutofit fontScale="92500"/>
          </a:bodyPr>
          <a:lstStyle/>
          <a:p>
            <a:pPr marL="0" indent="0" algn="ctr">
              <a:buNone/>
            </a:pPr>
            <a:r>
              <a:rPr lang="en-US" dirty="0" smtClean="0"/>
              <a:t>Register at </a:t>
            </a:r>
            <a:r>
              <a:rPr lang="en-US" b="1" dirty="0" smtClean="0"/>
              <a:t>oh.nesinc.com</a:t>
            </a:r>
          </a:p>
          <a:p>
            <a:r>
              <a:rPr lang="en-US" dirty="0" smtClean="0"/>
              <a:t>Tests average $105-110 per test</a:t>
            </a:r>
          </a:p>
          <a:p>
            <a:r>
              <a:rPr lang="en-US" dirty="0" smtClean="0"/>
              <a:t>Testing centers are available all over Ohio</a:t>
            </a:r>
          </a:p>
          <a:p>
            <a:r>
              <a:rPr lang="en-US" dirty="0" smtClean="0"/>
              <a:t>See the OAE form on OFS Webpage to determine required tests for each licensure area</a:t>
            </a:r>
          </a:p>
          <a:p>
            <a:r>
              <a:rPr lang="en-US" i="1" dirty="0" smtClean="0">
                <a:solidFill>
                  <a:srgbClr val="FF0000"/>
                </a:solidFill>
              </a:rPr>
              <a:t>Need to be attempted before final field placement</a:t>
            </a:r>
            <a:r>
              <a:rPr lang="en-US" i="1" dirty="0" smtClean="0"/>
              <a:t> </a:t>
            </a:r>
            <a:r>
              <a:rPr lang="en-US" sz="1900" i="1" dirty="0" smtClean="0"/>
              <a:t>(ST, AT2, IT2) </a:t>
            </a:r>
          </a:p>
          <a:p>
            <a:r>
              <a:rPr lang="en-US" i="1" dirty="0" smtClean="0">
                <a:solidFill>
                  <a:srgbClr val="3366FF"/>
                </a:solidFill>
              </a:rPr>
              <a:t>Need to pass tests to apply for licensure</a:t>
            </a:r>
            <a:r>
              <a:rPr lang="en-US" i="1" dirty="0" smtClean="0"/>
              <a:t>.</a:t>
            </a:r>
            <a:endParaRPr lang="en-US" i="1" dirty="0"/>
          </a:p>
          <a:p>
            <a:r>
              <a:rPr lang="en-US" dirty="0"/>
              <a:t>Designate CSU as score recipient for each test</a:t>
            </a:r>
          </a:p>
          <a:p>
            <a:pPr lvl="1"/>
            <a:endParaRPr lang="en-US" dirty="0"/>
          </a:p>
        </p:txBody>
      </p:sp>
    </p:spTree>
    <p:extLst>
      <p:ext uri="{BB962C8B-B14F-4D97-AF65-F5344CB8AC3E}">
        <p14:creationId xmlns:p14="http://schemas.microsoft.com/office/powerpoint/2010/main" val="119830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81000"/>
            <a:ext cx="8042276" cy="1600200"/>
          </a:xfrm>
        </p:spPr>
        <p:txBody>
          <a:bodyPr/>
          <a:lstStyle/>
          <a:p>
            <a:pPr marL="0" indent="0"/>
            <a:r>
              <a:rPr lang="en-US" dirty="0" smtClean="0"/>
              <a:t>OAE’s</a:t>
            </a:r>
            <a:br>
              <a:rPr lang="en-US" dirty="0" smtClean="0"/>
            </a:br>
            <a:r>
              <a:rPr lang="en-US" sz="2000" dirty="0" smtClean="0"/>
              <a:t>All </a:t>
            </a:r>
            <a:r>
              <a:rPr lang="en-US" sz="2000" dirty="0"/>
              <a:t>Apprenticeship 2, Internship 2 and</a:t>
            </a:r>
            <a:br>
              <a:rPr lang="en-US" sz="2000" dirty="0"/>
            </a:br>
            <a:r>
              <a:rPr lang="en-US" sz="2000" dirty="0"/>
              <a:t>Student Teacher interns </a:t>
            </a:r>
            <a:r>
              <a:rPr lang="en-US" sz="2000" dirty="0" smtClean="0"/>
              <a:t/>
            </a:r>
            <a:br>
              <a:rPr lang="en-US" sz="2000" dirty="0" smtClean="0"/>
            </a:br>
            <a:r>
              <a:rPr lang="en-US" sz="1800" dirty="0" smtClean="0"/>
              <a:t>(</a:t>
            </a:r>
            <a:r>
              <a:rPr lang="en-US" sz="1800" dirty="0"/>
              <a:t>except Speech/Audiology</a:t>
            </a:r>
            <a:r>
              <a:rPr lang="en-US" sz="1800" dirty="0" smtClean="0"/>
              <a:t>)</a:t>
            </a:r>
            <a:endParaRPr lang="en-US" sz="1800" dirty="0"/>
          </a:p>
        </p:txBody>
      </p:sp>
      <p:sp>
        <p:nvSpPr>
          <p:cNvPr id="3" name="Content Placeholder 2"/>
          <p:cNvSpPr>
            <a:spLocks noGrp="1"/>
          </p:cNvSpPr>
          <p:nvPr>
            <p:ph idx="1"/>
          </p:nvPr>
        </p:nvSpPr>
        <p:spPr>
          <a:xfrm>
            <a:off x="549275" y="3048000"/>
            <a:ext cx="8042276" cy="3276599"/>
          </a:xfrm>
        </p:spPr>
        <p:txBody>
          <a:bodyPr>
            <a:normAutofit/>
          </a:bodyPr>
          <a:lstStyle/>
          <a:p>
            <a:r>
              <a:rPr lang="en-US" sz="2000" b="1" dirty="0" smtClean="0"/>
              <a:t>Proof tests have been attempted </a:t>
            </a:r>
            <a:r>
              <a:rPr lang="en-US" sz="2000" dirty="0"/>
              <a:t>OAE (WPT, OPI, and OAE for Foreign Language) </a:t>
            </a:r>
            <a:r>
              <a:rPr lang="en-US" sz="2000" dirty="0" smtClean="0"/>
              <a:t>due to </a:t>
            </a:r>
            <a:r>
              <a:rPr lang="en-US" sz="2000" dirty="0"/>
              <a:t>OFS </a:t>
            </a:r>
            <a:r>
              <a:rPr lang="en-US" sz="2000" b="1" dirty="0"/>
              <a:t>by </a:t>
            </a:r>
            <a:r>
              <a:rPr lang="en-US" sz="2000" b="1" dirty="0">
                <a:solidFill>
                  <a:srgbClr val="FF0000"/>
                </a:solidFill>
              </a:rPr>
              <a:t>December </a:t>
            </a:r>
            <a:r>
              <a:rPr lang="en-US" sz="2000" b="1" dirty="0" smtClean="0">
                <a:solidFill>
                  <a:srgbClr val="FF0000"/>
                </a:solidFill>
              </a:rPr>
              <a:t>20</a:t>
            </a:r>
            <a:r>
              <a:rPr lang="en-US" sz="2000" b="1" baseline="30000" dirty="0" smtClean="0">
                <a:solidFill>
                  <a:srgbClr val="FF0000"/>
                </a:solidFill>
              </a:rPr>
              <a:t>th</a:t>
            </a:r>
            <a:r>
              <a:rPr lang="en-US" sz="2000" b="1" dirty="0" smtClean="0">
                <a:solidFill>
                  <a:srgbClr val="FF0000"/>
                </a:solidFill>
              </a:rPr>
              <a:t> </a:t>
            </a:r>
            <a:r>
              <a:rPr lang="en-US" sz="2000" b="1" dirty="0" smtClean="0"/>
              <a:t>for </a:t>
            </a:r>
            <a:r>
              <a:rPr lang="en-US" sz="2000" b="1" dirty="0"/>
              <a:t>spring and </a:t>
            </a:r>
            <a:r>
              <a:rPr lang="en-US" sz="2000" b="1" dirty="0">
                <a:solidFill>
                  <a:srgbClr val="FF0000"/>
                </a:solidFill>
              </a:rPr>
              <a:t>August 1</a:t>
            </a:r>
            <a:r>
              <a:rPr lang="en-US" sz="2000" b="1" baseline="30000" dirty="0">
                <a:solidFill>
                  <a:srgbClr val="FF0000"/>
                </a:solidFill>
              </a:rPr>
              <a:t>st</a:t>
            </a:r>
            <a:r>
              <a:rPr lang="en-US" sz="2000" b="1" dirty="0">
                <a:solidFill>
                  <a:srgbClr val="FF0000"/>
                </a:solidFill>
              </a:rPr>
              <a:t> </a:t>
            </a:r>
            <a:r>
              <a:rPr lang="en-US" sz="2000" b="1" dirty="0"/>
              <a:t>for fall</a:t>
            </a:r>
            <a:r>
              <a:rPr lang="en-US" sz="2000" dirty="0"/>
              <a:t>. </a:t>
            </a:r>
          </a:p>
          <a:p>
            <a:r>
              <a:rPr lang="en-US" sz="2000" dirty="0" smtClean="0"/>
              <a:t>Interns </a:t>
            </a:r>
            <a:r>
              <a:rPr lang="en-US" sz="2000" b="1" dirty="0"/>
              <a:t>will not </a:t>
            </a:r>
            <a:r>
              <a:rPr lang="en-US" sz="2000" dirty="0"/>
              <a:t>be permitted in the field until verification of </a:t>
            </a:r>
            <a:r>
              <a:rPr lang="en-US" sz="2000" dirty="0" smtClean="0"/>
              <a:t>attempting </a:t>
            </a:r>
            <a:r>
              <a:rPr lang="en-US" sz="2000" dirty="0"/>
              <a:t>all required OAE’s is received by </a:t>
            </a:r>
            <a:r>
              <a:rPr lang="en-US" sz="2000" dirty="0" smtClean="0"/>
              <a:t>OFS</a:t>
            </a:r>
            <a:endParaRPr lang="en-US" sz="2000" dirty="0"/>
          </a:p>
          <a:p>
            <a:pPr marL="0" indent="0">
              <a:buNone/>
            </a:pPr>
            <a:r>
              <a:rPr lang="en-US" sz="2000" i="1" dirty="0" smtClean="0"/>
              <a:t>*Reports </a:t>
            </a:r>
            <a:r>
              <a:rPr lang="en-US" sz="2000" i="1" dirty="0"/>
              <a:t>only stay for a certain amount of </a:t>
            </a:r>
            <a:r>
              <a:rPr lang="en-US" sz="2000" i="1" dirty="0" smtClean="0"/>
              <a:t>time, keep </a:t>
            </a:r>
            <a:r>
              <a:rPr lang="en-US" sz="2000" i="1" dirty="0"/>
              <a:t>an electronic </a:t>
            </a:r>
            <a:r>
              <a:rPr lang="en-US" sz="2000" i="1" dirty="0" smtClean="0"/>
              <a:t>copy!</a:t>
            </a:r>
            <a:endParaRPr lang="en-US" sz="2000" i="1" dirty="0"/>
          </a:p>
          <a:p>
            <a:endParaRPr lang="en-US" sz="2000" dirty="0"/>
          </a:p>
        </p:txBody>
      </p:sp>
      <p:sp>
        <p:nvSpPr>
          <p:cNvPr id="4" name="Text Placeholder 3"/>
          <p:cNvSpPr>
            <a:spLocks noGrp="1"/>
          </p:cNvSpPr>
          <p:nvPr>
            <p:ph type="body" idx="4294967295"/>
          </p:nvPr>
        </p:nvSpPr>
        <p:spPr>
          <a:xfrm>
            <a:off x="533400" y="2133600"/>
            <a:ext cx="8001000" cy="838200"/>
          </a:xfrm>
        </p:spPr>
        <p:txBody>
          <a:bodyPr>
            <a:normAutofit/>
          </a:bodyPr>
          <a:lstStyle/>
          <a:p>
            <a:r>
              <a:rPr lang="en-US" sz="2000" b="1" dirty="0"/>
              <a:t>Proof of OAE registrations </a:t>
            </a:r>
            <a:r>
              <a:rPr lang="en-US" sz="2000" dirty="0"/>
              <a:t>given to OFS </a:t>
            </a:r>
            <a:r>
              <a:rPr lang="en-US" sz="2000" b="1" dirty="0"/>
              <a:t>with prerequisite documents </a:t>
            </a:r>
            <a:r>
              <a:rPr lang="en-US" sz="2000" dirty="0"/>
              <a:t>by May 1</a:t>
            </a:r>
            <a:r>
              <a:rPr lang="en-US" sz="2000" baseline="30000" dirty="0"/>
              <a:t>st</a:t>
            </a:r>
            <a:r>
              <a:rPr lang="en-US" sz="2000" dirty="0"/>
              <a:t>/November 15th</a:t>
            </a:r>
            <a:endParaRPr lang="en-US" sz="2000" b="1" dirty="0"/>
          </a:p>
          <a:p>
            <a:pPr marL="0" indent="0" algn="ctr">
              <a:buNone/>
            </a:pPr>
            <a:endParaRPr lang="en-US" sz="2000" dirty="0" smtClean="0"/>
          </a:p>
        </p:txBody>
      </p:sp>
    </p:spTree>
    <p:extLst>
      <p:ext uri="{BB962C8B-B14F-4D97-AF65-F5344CB8AC3E}">
        <p14:creationId xmlns:p14="http://schemas.microsoft.com/office/powerpoint/2010/main" val="394056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457200"/>
            <a:ext cx="3840480" cy="1981200"/>
          </a:xfrm>
        </p:spPr>
        <p:txBody>
          <a:bodyPr/>
          <a:lstStyle/>
          <a:p>
            <a:r>
              <a:rPr lang="en-US" sz="3200" dirty="0" smtClean="0"/>
              <a:t>Ohio Licensure Testing Requirements </a:t>
            </a:r>
            <a:br>
              <a:rPr lang="en-US" sz="3200" dirty="0" smtClean="0"/>
            </a:br>
            <a:endParaRPr lang="en-US" dirty="0"/>
          </a:p>
        </p:txBody>
      </p:sp>
      <p:pic>
        <p:nvPicPr>
          <p:cNvPr id="5" name="Content Placeholder 4">
            <a:extLst>
              <a:ext uri="{FF2B5EF4-FFF2-40B4-BE49-F238E27FC236}">
                <a16:creationId xmlns:a16="http://schemas.microsoft.com/office/drawing/2014/main" xmlns="" id="{9A00FDD2-1260-D44C-966F-AE6A615AB4B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5079" r="5079"/>
          <a:stretch>
            <a:fillRect/>
          </a:stretch>
        </p:blipFill>
        <p:spPr/>
      </p:pic>
      <p:sp>
        <p:nvSpPr>
          <p:cNvPr id="3" name="Text Placeholder 2"/>
          <p:cNvSpPr>
            <a:spLocks noGrp="1"/>
          </p:cNvSpPr>
          <p:nvPr>
            <p:ph type="body" sz="half" idx="2"/>
          </p:nvPr>
        </p:nvSpPr>
        <p:spPr>
          <a:xfrm>
            <a:off x="533399" y="2286001"/>
            <a:ext cx="3840480" cy="3222008"/>
          </a:xfrm>
        </p:spPr>
        <p:txBody>
          <a:bodyPr/>
          <a:lstStyle/>
          <a:p>
            <a:r>
              <a:rPr lang="en-US" dirty="0"/>
              <a:t>Form is available on OFS webpage</a:t>
            </a:r>
          </a:p>
          <a:p>
            <a:pPr algn="l"/>
            <a:endParaRPr lang="en-US" dirty="0" smtClean="0"/>
          </a:p>
          <a:p>
            <a:pPr algn="l"/>
            <a:r>
              <a:rPr lang="en-US" dirty="0" smtClean="0"/>
              <a:t>Find your licensure area, read across row to identify which tests you must take. </a:t>
            </a:r>
          </a:p>
          <a:p>
            <a:pPr algn="l"/>
            <a:endParaRPr lang="en-US" dirty="0"/>
          </a:p>
          <a:p>
            <a:pPr algn="l"/>
            <a:r>
              <a:rPr lang="en-US" dirty="0" smtClean="0"/>
              <a:t>All students need to take an APK and content area(s) test. </a:t>
            </a:r>
          </a:p>
          <a:p>
            <a:endParaRPr lang="en-US" dirty="0"/>
          </a:p>
        </p:txBody>
      </p:sp>
    </p:spTree>
    <p:extLst>
      <p:ext uri="{BB962C8B-B14F-4D97-AF65-F5344CB8AC3E}">
        <p14:creationId xmlns:p14="http://schemas.microsoft.com/office/powerpoint/2010/main" val="3538052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about the OAE’s</a:t>
            </a:r>
            <a:endParaRPr lang="en-US" dirty="0"/>
          </a:p>
        </p:txBody>
      </p:sp>
      <p:sp>
        <p:nvSpPr>
          <p:cNvPr id="3" name="Content Placeholder 2"/>
          <p:cNvSpPr>
            <a:spLocks noGrp="1"/>
          </p:cNvSpPr>
          <p:nvPr>
            <p:ph idx="1"/>
          </p:nvPr>
        </p:nvSpPr>
        <p:spPr/>
        <p:txBody>
          <a:bodyPr>
            <a:normAutofit lnSpcReduction="10000"/>
          </a:bodyPr>
          <a:lstStyle/>
          <a:p>
            <a:r>
              <a:rPr lang="en-US" dirty="0"/>
              <a:t>Middle Childhood Education students are required to take both </a:t>
            </a:r>
            <a:r>
              <a:rPr lang="en-US" dirty="0" smtClean="0"/>
              <a:t>specialty content </a:t>
            </a:r>
            <a:r>
              <a:rPr lang="en-US" dirty="0"/>
              <a:t>area OAE </a:t>
            </a:r>
            <a:r>
              <a:rPr lang="en-US" dirty="0" smtClean="0"/>
              <a:t>tests</a:t>
            </a:r>
          </a:p>
          <a:p>
            <a:r>
              <a:rPr lang="en-US" dirty="0" smtClean="0"/>
              <a:t>Early </a:t>
            </a:r>
            <a:r>
              <a:rPr lang="en-US" dirty="0"/>
              <a:t>childhood </a:t>
            </a:r>
            <a:r>
              <a:rPr lang="en-US" dirty="0" smtClean="0"/>
              <a:t>education, </a:t>
            </a:r>
            <a:r>
              <a:rPr lang="en-US" dirty="0"/>
              <a:t>M</a:t>
            </a:r>
            <a:r>
              <a:rPr lang="en-US" dirty="0" smtClean="0"/>
              <a:t>iddle </a:t>
            </a:r>
            <a:r>
              <a:rPr lang="en-US" dirty="0"/>
              <a:t>childhood </a:t>
            </a:r>
            <a:r>
              <a:rPr lang="en-US" dirty="0" smtClean="0"/>
              <a:t>education, </a:t>
            </a:r>
            <a:r>
              <a:rPr lang="en-US" dirty="0"/>
              <a:t>and </a:t>
            </a:r>
            <a:r>
              <a:rPr lang="en-US" dirty="0" smtClean="0"/>
              <a:t>Special </a:t>
            </a:r>
            <a:r>
              <a:rPr lang="en-US" dirty="0"/>
              <a:t>E</a:t>
            </a:r>
            <a:r>
              <a:rPr lang="en-US" dirty="0" smtClean="0"/>
              <a:t>ducation Interns, </a:t>
            </a:r>
            <a:r>
              <a:rPr lang="en-US" dirty="0"/>
              <a:t>have to take the </a:t>
            </a:r>
            <a:r>
              <a:rPr lang="en-US" dirty="0" smtClean="0"/>
              <a:t>090 </a:t>
            </a:r>
            <a:r>
              <a:rPr lang="en-US" dirty="0"/>
              <a:t>R</a:t>
            </a:r>
            <a:r>
              <a:rPr lang="en-US" dirty="0" smtClean="0"/>
              <a:t>eading Exam along with other required tests</a:t>
            </a:r>
          </a:p>
          <a:p>
            <a:r>
              <a:rPr lang="en-US" dirty="0" smtClean="0"/>
              <a:t>Secondary students have 2 required tests</a:t>
            </a:r>
            <a:endParaRPr lang="en-US" dirty="0"/>
          </a:p>
          <a:p>
            <a:r>
              <a:rPr lang="en-US" dirty="0"/>
              <a:t>If you have old Praxis results, they will no longer be accepted after July 1, 2019 (Does not apply to Speech and Hearing) </a:t>
            </a:r>
          </a:p>
          <a:p>
            <a:endParaRPr lang="en-US" dirty="0"/>
          </a:p>
        </p:txBody>
      </p:sp>
    </p:spTree>
    <p:extLst>
      <p:ext uri="{BB962C8B-B14F-4D97-AF65-F5344CB8AC3E}">
        <p14:creationId xmlns:p14="http://schemas.microsoft.com/office/powerpoint/2010/main" val="2933720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Completing </a:t>
            </a:r>
            <a:br>
              <a:rPr lang="en-US" dirty="0" smtClean="0"/>
            </a:br>
            <a:r>
              <a:rPr lang="en-US" dirty="0" smtClean="0"/>
              <a:t>Non</a:t>
            </a:r>
            <a:r>
              <a:rPr lang="en-US" dirty="0"/>
              <a:t>-Academic Prerequisites </a:t>
            </a:r>
          </a:p>
        </p:txBody>
      </p:sp>
      <p:sp>
        <p:nvSpPr>
          <p:cNvPr id="6" name="Text Placeholder 5"/>
          <p:cNvSpPr>
            <a:spLocks noGrp="1"/>
          </p:cNvSpPr>
          <p:nvPr>
            <p:ph type="body" idx="1"/>
          </p:nvPr>
        </p:nvSpPr>
        <p:spPr/>
        <p:txBody>
          <a:bodyPr/>
          <a:lstStyle/>
          <a:p>
            <a:r>
              <a:rPr lang="en-US" dirty="0" smtClean="0"/>
              <a:t>Hand in to OFS, JH187</a:t>
            </a:r>
            <a:endParaRPr lang="en-US" dirty="0"/>
          </a:p>
        </p:txBody>
      </p:sp>
      <p:sp>
        <p:nvSpPr>
          <p:cNvPr id="3" name="Content Placeholder 2"/>
          <p:cNvSpPr>
            <a:spLocks noGrp="1"/>
          </p:cNvSpPr>
          <p:nvPr>
            <p:ph sz="half" idx="2"/>
          </p:nvPr>
        </p:nvSpPr>
        <p:spPr>
          <a:xfrm>
            <a:off x="381000" y="2347416"/>
            <a:ext cx="4008753" cy="3596185"/>
          </a:xfrm>
        </p:spPr>
        <p:txBody>
          <a:bodyPr>
            <a:normAutofit/>
          </a:bodyPr>
          <a:lstStyle/>
          <a:p>
            <a:r>
              <a:rPr lang="en-US" dirty="0"/>
              <a:t>Hand in </a:t>
            </a:r>
            <a:r>
              <a:rPr lang="en-US" b="1" dirty="0"/>
              <a:t>complete</a:t>
            </a:r>
            <a:r>
              <a:rPr lang="en-US" dirty="0"/>
              <a:t> </a:t>
            </a:r>
            <a:r>
              <a:rPr lang="en-US" dirty="0" smtClean="0"/>
              <a:t>packet with</a:t>
            </a:r>
            <a:r>
              <a:rPr lang="en-US" dirty="0" smtClean="0">
                <a:solidFill>
                  <a:srgbClr val="3366FF"/>
                </a:solidFill>
              </a:rPr>
              <a:t> </a:t>
            </a:r>
            <a:r>
              <a:rPr lang="en-US" b="1" dirty="0" smtClean="0">
                <a:solidFill>
                  <a:schemeClr val="tx1"/>
                </a:solidFill>
              </a:rPr>
              <a:t>all</a:t>
            </a:r>
            <a:r>
              <a:rPr lang="en-US" dirty="0" smtClean="0">
                <a:solidFill>
                  <a:srgbClr val="3366FF"/>
                </a:solidFill>
              </a:rPr>
              <a:t> </a:t>
            </a:r>
            <a:r>
              <a:rPr lang="en-US" dirty="0" smtClean="0"/>
              <a:t>required documents</a:t>
            </a:r>
          </a:p>
          <a:p>
            <a:r>
              <a:rPr lang="en-US" dirty="0" smtClean="0"/>
              <a:t>Keep a copy of all documents for your own professional file. </a:t>
            </a:r>
          </a:p>
          <a:p>
            <a:r>
              <a:rPr lang="en-US" dirty="0" smtClean="0"/>
              <a:t>A copy of your FBI/BCI reports can be picked up in the ESSC JH 170.</a:t>
            </a:r>
            <a:endParaRPr lang="en-US" dirty="0"/>
          </a:p>
          <a:p>
            <a:r>
              <a:rPr lang="en-US" dirty="0" smtClean="0"/>
              <a:t>$</a:t>
            </a:r>
            <a:r>
              <a:rPr lang="en-US" dirty="0"/>
              <a:t>25 fee for late packets!</a:t>
            </a:r>
          </a:p>
          <a:p>
            <a:endParaRPr lang="en-US" dirty="0"/>
          </a:p>
        </p:txBody>
      </p:sp>
      <p:sp>
        <p:nvSpPr>
          <p:cNvPr id="7" name="Text Placeholder 6"/>
          <p:cNvSpPr>
            <a:spLocks noGrp="1"/>
          </p:cNvSpPr>
          <p:nvPr>
            <p:ph type="body" sz="quarter" idx="3"/>
          </p:nvPr>
        </p:nvSpPr>
        <p:spPr/>
        <p:txBody>
          <a:bodyPr/>
          <a:lstStyle/>
          <a:p>
            <a:r>
              <a:rPr lang="en-US" dirty="0"/>
              <a:t>D</a:t>
            </a:r>
            <a:r>
              <a:rPr lang="en-US" dirty="0" smtClean="0"/>
              <a:t>UE DATES</a:t>
            </a:r>
            <a:endParaRPr lang="en-US" dirty="0"/>
          </a:p>
        </p:txBody>
      </p:sp>
      <p:sp>
        <p:nvSpPr>
          <p:cNvPr id="8" name="Content Placeholder 7"/>
          <p:cNvSpPr>
            <a:spLocks noGrp="1"/>
          </p:cNvSpPr>
          <p:nvPr>
            <p:ph sz="quarter" idx="4"/>
          </p:nvPr>
        </p:nvSpPr>
        <p:spPr>
          <a:xfrm>
            <a:off x="4953000" y="2362200"/>
            <a:ext cx="3733800" cy="3748584"/>
          </a:xfrm>
        </p:spPr>
        <p:txBody>
          <a:bodyPr>
            <a:normAutofit/>
          </a:bodyPr>
          <a:lstStyle/>
          <a:p>
            <a:r>
              <a:rPr lang="en-US" dirty="0" smtClean="0"/>
              <a:t>FALL</a:t>
            </a:r>
          </a:p>
          <a:p>
            <a:pPr lvl="1"/>
            <a:r>
              <a:rPr lang="en-US" dirty="0" smtClean="0">
                <a:solidFill>
                  <a:srgbClr val="FF0000"/>
                </a:solidFill>
              </a:rPr>
              <a:t>May 1</a:t>
            </a:r>
            <a:r>
              <a:rPr lang="en-US" baseline="30000" dirty="0" smtClean="0">
                <a:solidFill>
                  <a:srgbClr val="FF0000"/>
                </a:solidFill>
              </a:rPr>
              <a:t>st</a:t>
            </a:r>
            <a:endParaRPr lang="en-US" dirty="0" smtClean="0">
              <a:solidFill>
                <a:srgbClr val="FF0000"/>
              </a:solidFill>
            </a:endParaRPr>
          </a:p>
          <a:p>
            <a:pPr lvl="1"/>
            <a:r>
              <a:rPr lang="en-US" dirty="0" smtClean="0"/>
              <a:t>OAE attempt proof due Aug. 1</a:t>
            </a:r>
            <a:r>
              <a:rPr lang="en-US" baseline="30000" dirty="0" smtClean="0"/>
              <a:t>st</a:t>
            </a:r>
            <a:endParaRPr lang="en-US" dirty="0" smtClean="0"/>
          </a:p>
          <a:p>
            <a:pPr lvl="1"/>
            <a:endParaRPr lang="en-US" dirty="0" smtClean="0"/>
          </a:p>
          <a:p>
            <a:r>
              <a:rPr lang="en-US" dirty="0" smtClean="0"/>
              <a:t>SPRING</a:t>
            </a:r>
          </a:p>
          <a:p>
            <a:pPr lvl="1"/>
            <a:r>
              <a:rPr lang="en-US" dirty="0" smtClean="0">
                <a:solidFill>
                  <a:srgbClr val="FF0000"/>
                </a:solidFill>
              </a:rPr>
              <a:t>November 15</a:t>
            </a:r>
            <a:r>
              <a:rPr lang="en-US" baseline="30000" dirty="0" smtClean="0">
                <a:solidFill>
                  <a:srgbClr val="FF0000"/>
                </a:solidFill>
              </a:rPr>
              <a:t>th</a:t>
            </a:r>
            <a:endParaRPr lang="en-US" dirty="0" smtClean="0">
              <a:solidFill>
                <a:srgbClr val="FF0000"/>
              </a:solidFill>
            </a:endParaRPr>
          </a:p>
          <a:p>
            <a:pPr lvl="1"/>
            <a:r>
              <a:rPr lang="en-US" dirty="0" smtClean="0"/>
              <a:t>OAE attempt proof due Dec. 20</a:t>
            </a:r>
            <a:r>
              <a:rPr lang="en-US" baseline="30000" dirty="0" smtClean="0"/>
              <a:t>th</a:t>
            </a:r>
            <a:r>
              <a:rPr lang="en-US" dirty="0" smtClean="0"/>
              <a:t>. </a:t>
            </a:r>
          </a:p>
          <a:p>
            <a:pPr marL="403225" lvl="1" indent="0">
              <a:buNone/>
            </a:pPr>
            <a:endParaRPr lang="en-US" dirty="0" smtClean="0"/>
          </a:p>
          <a:p>
            <a:pPr lvl="2"/>
            <a:endParaRPr lang="en-US" dirty="0"/>
          </a:p>
        </p:txBody>
      </p:sp>
    </p:spTree>
    <p:extLst>
      <p:ext uri="{BB962C8B-B14F-4D97-AF65-F5344CB8AC3E}">
        <p14:creationId xmlns:p14="http://schemas.microsoft.com/office/powerpoint/2010/main" val="219352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Academic Prerequisites</a:t>
            </a:r>
          </a:p>
        </p:txBody>
      </p:sp>
      <p:sp>
        <p:nvSpPr>
          <p:cNvPr id="3" name="Content Placeholder 2"/>
          <p:cNvSpPr>
            <a:spLocks noGrp="1"/>
          </p:cNvSpPr>
          <p:nvPr>
            <p:ph idx="1"/>
          </p:nvPr>
        </p:nvSpPr>
        <p:spPr/>
        <p:txBody>
          <a:bodyPr>
            <a:normAutofit fontScale="85000" lnSpcReduction="20000"/>
          </a:bodyPr>
          <a:lstStyle/>
          <a:p>
            <a:r>
              <a:rPr lang="en-US" dirty="0" smtClean="0">
                <a:solidFill>
                  <a:srgbClr val="FF0000"/>
                </a:solidFill>
              </a:rPr>
              <a:t>All academic prerequisites must be met before going into Practicum/Student teaching, AT1/2 or IT1/2</a:t>
            </a:r>
          </a:p>
          <a:p>
            <a:r>
              <a:rPr lang="en-US" dirty="0" smtClean="0"/>
              <a:t>Grade </a:t>
            </a:r>
            <a:r>
              <a:rPr lang="en-US" dirty="0"/>
              <a:t>point average 2.5 overall, 2.75 </a:t>
            </a:r>
            <a:r>
              <a:rPr lang="en-US" dirty="0" smtClean="0"/>
              <a:t>Professional </a:t>
            </a:r>
          </a:p>
          <a:p>
            <a:r>
              <a:rPr lang="en-US" dirty="0" smtClean="0"/>
              <a:t>GPA 2.5 </a:t>
            </a:r>
            <a:r>
              <a:rPr lang="en-US" dirty="0"/>
              <a:t>for content </a:t>
            </a:r>
            <a:r>
              <a:rPr lang="en-US" dirty="0" smtClean="0"/>
              <a:t>area, </a:t>
            </a:r>
            <a:r>
              <a:rPr lang="en-US" dirty="0"/>
              <a:t>if </a:t>
            </a:r>
            <a:r>
              <a:rPr lang="en-US" dirty="0" smtClean="0"/>
              <a:t>applicable</a:t>
            </a:r>
          </a:p>
          <a:p>
            <a:r>
              <a:rPr lang="en-US" u="sng" dirty="0" smtClean="0"/>
              <a:t>Official</a:t>
            </a:r>
            <a:r>
              <a:rPr lang="en-US" dirty="0" smtClean="0"/>
              <a:t> Transcripts sent to the ESSC for any transfer credits. </a:t>
            </a:r>
            <a:endParaRPr lang="en-US" dirty="0"/>
          </a:p>
          <a:p>
            <a:r>
              <a:rPr lang="en-US" dirty="0" smtClean="0"/>
              <a:t>No </a:t>
            </a:r>
            <a:r>
              <a:rPr lang="en-US" dirty="0"/>
              <a:t>D’s or F’s in content area, no unresolved X, I, U </a:t>
            </a:r>
            <a:r>
              <a:rPr lang="en-US" dirty="0" smtClean="0"/>
              <a:t>overall </a:t>
            </a:r>
          </a:p>
          <a:p>
            <a:r>
              <a:rPr lang="en-US" dirty="0" smtClean="0"/>
              <a:t>All prerequisite classes need to be completed </a:t>
            </a:r>
            <a:endParaRPr lang="en-US" dirty="0"/>
          </a:p>
          <a:p>
            <a:r>
              <a:rPr lang="en-US" dirty="0" smtClean="0"/>
              <a:t>You </a:t>
            </a:r>
            <a:r>
              <a:rPr lang="en-US" dirty="0"/>
              <a:t>will receive an e-mail from </a:t>
            </a:r>
            <a:r>
              <a:rPr lang="en-US" dirty="0" smtClean="0"/>
              <a:t>OFS </a:t>
            </a:r>
            <a:r>
              <a:rPr lang="en-US" dirty="0"/>
              <a:t>if you do not meet the requirements</a:t>
            </a:r>
          </a:p>
          <a:p>
            <a:r>
              <a:rPr lang="en-US" dirty="0" smtClean="0"/>
              <a:t>Don’t </a:t>
            </a:r>
            <a:r>
              <a:rPr lang="en-US" dirty="0"/>
              <a:t>Panic!  Contact </a:t>
            </a:r>
            <a:r>
              <a:rPr lang="en-US" dirty="0" smtClean="0"/>
              <a:t>OFS and</a:t>
            </a:r>
            <a:r>
              <a:rPr lang="en-US" dirty="0"/>
              <a:t>/or ESSC </a:t>
            </a:r>
            <a:r>
              <a:rPr lang="en-US" dirty="0" smtClean="0"/>
              <a:t>to clarify. </a:t>
            </a:r>
            <a:endParaRPr lang="en-US" dirty="0"/>
          </a:p>
        </p:txBody>
      </p:sp>
    </p:spTree>
    <p:extLst>
      <p:ext uri="{BB962C8B-B14F-4D97-AF65-F5344CB8AC3E}">
        <p14:creationId xmlns:p14="http://schemas.microsoft.com/office/powerpoint/2010/main" val="2860119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1721224"/>
          </a:xfrm>
        </p:spPr>
        <p:txBody>
          <a:bodyPr/>
          <a:lstStyle/>
          <a:p>
            <a:r>
              <a:rPr lang="en-US" dirty="0" smtClean="0"/>
              <a:t>Overview</a:t>
            </a:r>
            <a:br>
              <a:rPr lang="en-US" dirty="0" smtClean="0"/>
            </a:br>
            <a:r>
              <a:rPr lang="en-US" sz="1600" b="1" dirty="0" smtClean="0"/>
              <a:t>Note</a:t>
            </a:r>
            <a:r>
              <a:rPr lang="en-US" sz="1600" b="1" dirty="0"/>
              <a:t>: In this power point the term </a:t>
            </a:r>
            <a:r>
              <a:rPr lang="en-US" sz="1600" b="1" dirty="0">
                <a:solidFill>
                  <a:srgbClr val="FF0000"/>
                </a:solidFill>
              </a:rPr>
              <a:t>Intern</a:t>
            </a:r>
            <a:r>
              <a:rPr lang="en-US" sz="1600" b="1" dirty="0"/>
              <a:t> refers to all Practicum/Student </a:t>
            </a:r>
            <a:r>
              <a:rPr lang="en-US" sz="1600" b="1" dirty="0" smtClean="0"/>
              <a:t>Teacher</a:t>
            </a:r>
            <a:r>
              <a:rPr lang="en-US" sz="1600" b="1" dirty="0"/>
              <a:t>, Apprenticeship 1 &amp; 2 and Internship 1 &amp; 2 students</a:t>
            </a:r>
            <a:br>
              <a:rPr lang="en-US" sz="1600" b="1" dirty="0"/>
            </a:br>
            <a:endParaRPr lang="en-US" sz="1600" dirty="0"/>
          </a:p>
        </p:txBody>
      </p:sp>
      <p:sp>
        <p:nvSpPr>
          <p:cNvPr id="3" name="Content Placeholder 2"/>
          <p:cNvSpPr>
            <a:spLocks noGrp="1"/>
          </p:cNvSpPr>
          <p:nvPr>
            <p:ph idx="1"/>
          </p:nvPr>
        </p:nvSpPr>
        <p:spPr>
          <a:xfrm>
            <a:off x="533401" y="1676400"/>
            <a:ext cx="8042276" cy="4800600"/>
          </a:xfrm>
        </p:spPr>
        <p:txBody>
          <a:bodyPr>
            <a:normAutofit fontScale="62500" lnSpcReduction="20000"/>
          </a:bodyPr>
          <a:lstStyle/>
          <a:p>
            <a:pPr marL="2606040" lvl="8" indent="0">
              <a:buNone/>
            </a:pPr>
            <a:r>
              <a:rPr lang="en-US" dirty="0"/>
              <a:t>				</a:t>
            </a:r>
          </a:p>
          <a:p>
            <a:pPr marL="514350" indent="-514350">
              <a:buFont typeface="+mj-lt"/>
              <a:buAutoNum type="arabicPeriod"/>
            </a:pPr>
            <a:r>
              <a:rPr lang="en-US" dirty="0"/>
              <a:t>Applying / Registering			    </a:t>
            </a:r>
          </a:p>
          <a:p>
            <a:pPr marL="514350" indent="-514350">
              <a:buFont typeface="+mj-lt"/>
              <a:buAutoNum type="arabicPeriod"/>
            </a:pPr>
            <a:r>
              <a:rPr lang="en-US" dirty="0"/>
              <a:t>Non-Academic Prerequisites 		    </a:t>
            </a:r>
          </a:p>
          <a:p>
            <a:pPr marL="514350" indent="-514350">
              <a:buFont typeface="+mj-lt"/>
              <a:buAutoNum type="arabicPeriod"/>
            </a:pPr>
            <a:r>
              <a:rPr lang="en-US" dirty="0"/>
              <a:t>Academic Prerequisites			     </a:t>
            </a:r>
          </a:p>
          <a:p>
            <a:pPr marL="514350" indent="-514350">
              <a:buFont typeface="+mj-lt"/>
              <a:buAutoNum type="arabicPeriod"/>
            </a:pPr>
            <a:r>
              <a:rPr lang="en-US" dirty="0"/>
              <a:t>Requirements for International Students    	     </a:t>
            </a:r>
          </a:p>
          <a:p>
            <a:pPr marL="514350" indent="-514350">
              <a:buFont typeface="+mj-lt"/>
              <a:buAutoNum type="arabicPeriod"/>
            </a:pPr>
            <a:r>
              <a:rPr lang="en-US" dirty="0"/>
              <a:t>Practicum/Student Teaching Experiences          </a:t>
            </a:r>
          </a:p>
          <a:p>
            <a:pPr marL="514350" indent="-514350">
              <a:buFont typeface="+mj-lt"/>
              <a:buAutoNum type="arabicPeriod"/>
            </a:pPr>
            <a:r>
              <a:rPr lang="en-US" dirty="0"/>
              <a:t>Placements/Special Match Request		     </a:t>
            </a:r>
          </a:p>
          <a:p>
            <a:pPr marL="514350" indent="-514350">
              <a:buFont typeface="+mj-lt"/>
              <a:buAutoNum type="arabicPeriod"/>
            </a:pPr>
            <a:r>
              <a:rPr lang="en-US" dirty="0"/>
              <a:t>Fees					     </a:t>
            </a:r>
          </a:p>
          <a:p>
            <a:pPr marL="514350" indent="-514350">
              <a:buFont typeface="+mj-lt"/>
              <a:buAutoNum type="arabicPeriod"/>
            </a:pPr>
            <a:r>
              <a:rPr lang="en-US" dirty="0"/>
              <a:t>Absences/Professionalism</a:t>
            </a:r>
          </a:p>
          <a:p>
            <a:pPr marL="514350" indent="-514350">
              <a:buFont typeface="+mj-lt"/>
              <a:buAutoNum type="arabicPeriod"/>
            </a:pPr>
            <a:r>
              <a:rPr lang="en-US" dirty="0" err="1"/>
              <a:t>TaskStream</a:t>
            </a:r>
            <a:endParaRPr lang="en-US" dirty="0"/>
          </a:p>
          <a:p>
            <a:pPr marL="514350" indent="-514350">
              <a:buFont typeface="+mj-lt"/>
              <a:buAutoNum type="arabicPeriod"/>
            </a:pPr>
            <a:r>
              <a:rPr lang="en-US" dirty="0" smtClean="0"/>
              <a:t>Questions</a:t>
            </a:r>
          </a:p>
          <a:p>
            <a:pPr marL="514350" indent="-514350">
              <a:buFont typeface="+mj-lt"/>
              <a:buAutoNum type="arabicPeriod"/>
            </a:pPr>
            <a:endParaRPr lang="en-US" dirty="0"/>
          </a:p>
          <a:p>
            <a:endParaRPr lang="en-US" dirty="0"/>
          </a:p>
        </p:txBody>
      </p:sp>
    </p:spTree>
    <p:extLst>
      <p:ext uri="{BB962C8B-B14F-4D97-AF65-F5344CB8AC3E}">
        <p14:creationId xmlns:p14="http://schemas.microsoft.com/office/powerpoint/2010/main" val="780426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International Student Requirements</a:t>
            </a:r>
          </a:p>
        </p:txBody>
      </p:sp>
      <p:sp>
        <p:nvSpPr>
          <p:cNvPr id="3" name="Content Placeholder 2"/>
          <p:cNvSpPr>
            <a:spLocks noGrp="1"/>
          </p:cNvSpPr>
          <p:nvPr>
            <p:ph idx="1"/>
          </p:nvPr>
        </p:nvSpPr>
        <p:spPr>
          <a:xfrm>
            <a:off x="612648" y="1600200"/>
            <a:ext cx="8153400" cy="4876800"/>
          </a:xfrm>
        </p:spPr>
        <p:txBody>
          <a:bodyPr>
            <a:normAutofit fontScale="77500" lnSpcReduction="20000"/>
          </a:bodyPr>
          <a:lstStyle/>
          <a:p>
            <a:r>
              <a:rPr lang="en-US" sz="3000" dirty="0"/>
              <a:t>Need CPT (Curricular Practical Training) and certification for all field placements!</a:t>
            </a:r>
            <a:r>
              <a:rPr lang="en-US" sz="3000" dirty="0" smtClean="0"/>
              <a:t>!</a:t>
            </a:r>
            <a:endParaRPr lang="en-US" sz="3000" dirty="0"/>
          </a:p>
          <a:p>
            <a:r>
              <a:rPr lang="en-US" sz="3000" dirty="0"/>
              <a:t>Follow this link to request access to module</a:t>
            </a:r>
          </a:p>
          <a:p>
            <a:pPr marL="0" indent="0">
              <a:buNone/>
            </a:pPr>
            <a:r>
              <a:rPr lang="en-US" sz="2700" dirty="0">
                <a:hlinkClick r:id="rId2"/>
              </a:rPr>
              <a:t>https://cispcsu.formstack.com/forms/</a:t>
            </a:r>
            <a:r>
              <a:rPr lang="en-US" sz="2700" dirty="0" smtClean="0">
                <a:hlinkClick r:id="rId2"/>
              </a:rPr>
              <a:t>cpt_enrollment_request</a:t>
            </a:r>
            <a:endParaRPr lang="en-US" sz="2700" dirty="0"/>
          </a:p>
          <a:p>
            <a:r>
              <a:rPr lang="en-US" sz="2700" dirty="0"/>
              <a:t>Should receive access to module within a day or so.  </a:t>
            </a:r>
          </a:p>
          <a:p>
            <a:r>
              <a:rPr lang="en-US" sz="2700" dirty="0"/>
              <a:t>Once completed, let </a:t>
            </a:r>
            <a:r>
              <a:rPr lang="en-US" sz="2700" dirty="0" smtClean="0"/>
              <a:t>Office of Field </a:t>
            </a:r>
            <a:r>
              <a:rPr lang="en-US" sz="2700" dirty="0"/>
              <a:t>S</a:t>
            </a:r>
            <a:r>
              <a:rPr lang="en-US" sz="2700" dirty="0" smtClean="0"/>
              <a:t>ervices know </a:t>
            </a:r>
            <a:endParaRPr lang="en-US" sz="2700" dirty="0"/>
          </a:p>
          <a:p>
            <a:r>
              <a:rPr lang="en-US" sz="2700" dirty="0" smtClean="0"/>
              <a:t>Once </a:t>
            </a:r>
            <a:r>
              <a:rPr lang="en-US" sz="2700" dirty="0"/>
              <a:t>placements are complete, OFS will send information to the international office and you will receive a new </a:t>
            </a:r>
            <a:r>
              <a:rPr lang="en-US" sz="2700" dirty="0" err="1"/>
              <a:t>Sevis</a:t>
            </a:r>
            <a:r>
              <a:rPr lang="en-US" sz="2700" dirty="0"/>
              <a:t># / I-20</a:t>
            </a:r>
          </a:p>
          <a:p>
            <a:r>
              <a:rPr lang="en-US" sz="3000" dirty="0" smtClean="0"/>
              <a:t>Please </a:t>
            </a:r>
            <a:r>
              <a:rPr lang="en-US" sz="3000" dirty="0"/>
              <a:t>see the international office </a:t>
            </a:r>
            <a:r>
              <a:rPr lang="en-US" sz="3000" dirty="0" smtClean="0"/>
              <a:t>for </a:t>
            </a:r>
            <a:r>
              <a:rPr lang="en-US" sz="3000" dirty="0"/>
              <a:t>more information. </a:t>
            </a:r>
          </a:p>
          <a:p>
            <a:endParaRPr lang="en-US" dirty="0"/>
          </a:p>
        </p:txBody>
      </p:sp>
    </p:spTree>
    <p:extLst>
      <p:ext uri="{BB962C8B-B14F-4D97-AF65-F5344CB8AC3E}">
        <p14:creationId xmlns:p14="http://schemas.microsoft.com/office/powerpoint/2010/main" val="3965774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Internship1/Practicum Experience</a:t>
            </a:r>
            <a:endParaRPr lang="en-US" dirty="0"/>
          </a:p>
        </p:txBody>
      </p:sp>
      <p:sp>
        <p:nvSpPr>
          <p:cNvPr id="3" name="Content Placeholder 2"/>
          <p:cNvSpPr>
            <a:spLocks noGrp="1"/>
          </p:cNvSpPr>
          <p:nvPr>
            <p:ph idx="1"/>
          </p:nvPr>
        </p:nvSpPr>
        <p:spPr/>
        <p:txBody>
          <a:bodyPr>
            <a:normAutofit/>
          </a:bodyPr>
          <a:lstStyle/>
          <a:p>
            <a:r>
              <a:rPr lang="en-US" dirty="0"/>
              <a:t>Usually mornings 4 days a week (Monday – Thursday)</a:t>
            </a:r>
          </a:p>
          <a:p>
            <a:pPr lvl="1"/>
            <a:r>
              <a:rPr lang="en-US" dirty="0" smtClean="0"/>
              <a:t>Internship 1 </a:t>
            </a:r>
            <a:r>
              <a:rPr lang="en-US" dirty="0"/>
              <a:t>– 12 hrs</a:t>
            </a:r>
            <a:r>
              <a:rPr lang="en-US" dirty="0" smtClean="0"/>
              <a:t>. (3 hours/day)</a:t>
            </a:r>
            <a:endParaRPr lang="en-US" dirty="0"/>
          </a:p>
          <a:p>
            <a:pPr lvl="1"/>
            <a:r>
              <a:rPr lang="en-US" dirty="0" smtClean="0"/>
              <a:t>Practicum </a:t>
            </a:r>
            <a:r>
              <a:rPr lang="en-US" dirty="0"/>
              <a:t>– 16 hrs. (4 hours/day)</a:t>
            </a:r>
          </a:p>
          <a:p>
            <a:r>
              <a:rPr lang="en-US" dirty="0"/>
              <a:t>Passing grade of B or better (B- is not passing)</a:t>
            </a:r>
          </a:p>
          <a:p>
            <a:r>
              <a:rPr lang="en-US" dirty="0" smtClean="0"/>
              <a:t>Change </a:t>
            </a:r>
            <a:r>
              <a:rPr lang="en-US" dirty="0"/>
              <a:t>of schedule requires permission from OFS, Supervisor, and Mentor.</a:t>
            </a:r>
          </a:p>
          <a:p>
            <a:r>
              <a:rPr lang="en-US" dirty="0" smtClean="0"/>
              <a:t>There </a:t>
            </a:r>
            <a:r>
              <a:rPr lang="en-US" dirty="0"/>
              <a:t>will be </a:t>
            </a:r>
            <a:r>
              <a:rPr lang="en-US" dirty="0" smtClean="0"/>
              <a:t>mandatory seminars. These are generally held on Friday mornings. </a:t>
            </a:r>
            <a:endParaRPr lang="en-US" dirty="0"/>
          </a:p>
        </p:txBody>
      </p:sp>
    </p:spTree>
    <p:extLst>
      <p:ext uri="{BB962C8B-B14F-4D97-AF65-F5344CB8AC3E}">
        <p14:creationId xmlns:p14="http://schemas.microsoft.com/office/powerpoint/2010/main" val="2885477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Apprenticeship 1</a:t>
            </a:r>
            <a:endParaRPr lang="en-US" dirty="0"/>
          </a:p>
        </p:txBody>
      </p:sp>
      <p:sp>
        <p:nvSpPr>
          <p:cNvPr id="3" name="Content Placeholder 2"/>
          <p:cNvSpPr>
            <a:spLocks noGrp="1"/>
          </p:cNvSpPr>
          <p:nvPr>
            <p:ph idx="1"/>
          </p:nvPr>
        </p:nvSpPr>
        <p:spPr/>
        <p:txBody>
          <a:bodyPr/>
          <a:lstStyle/>
          <a:p>
            <a:r>
              <a:rPr lang="en-US" dirty="0" smtClean="0"/>
              <a:t>80 hours over the course of the full 15 weeks. </a:t>
            </a:r>
          </a:p>
          <a:p>
            <a:r>
              <a:rPr lang="en-US" dirty="0" smtClean="0"/>
              <a:t>5 hours a week is suggested</a:t>
            </a:r>
          </a:p>
          <a:p>
            <a:r>
              <a:rPr lang="en-US" dirty="0" smtClean="0"/>
              <a:t>Maintain the same schedule each week</a:t>
            </a:r>
          </a:p>
          <a:p>
            <a:r>
              <a:rPr lang="en-US" dirty="0" smtClean="0"/>
              <a:t>Need to attend the entire semester even if finished with 80 hours. </a:t>
            </a:r>
          </a:p>
          <a:p>
            <a:r>
              <a:rPr lang="en-US" dirty="0" smtClean="0"/>
              <a:t>Will be in same placement for AT2. </a:t>
            </a:r>
          </a:p>
          <a:p>
            <a:r>
              <a:rPr lang="en-US" dirty="0" smtClean="0"/>
              <a:t>Seminars are mandatory</a:t>
            </a:r>
            <a:endParaRPr lang="en-US" dirty="0"/>
          </a:p>
        </p:txBody>
      </p:sp>
    </p:spTree>
    <p:extLst>
      <p:ext uri="{BB962C8B-B14F-4D97-AF65-F5344CB8AC3E}">
        <p14:creationId xmlns:p14="http://schemas.microsoft.com/office/powerpoint/2010/main" val="23073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959224"/>
          </a:xfrm>
        </p:spPr>
        <p:txBody>
          <a:bodyPr>
            <a:normAutofit fontScale="90000"/>
          </a:bodyPr>
          <a:lstStyle/>
          <a:p>
            <a:r>
              <a:rPr lang="en-US" dirty="0"/>
              <a:t>Internship </a:t>
            </a:r>
            <a:r>
              <a:rPr lang="en-US" dirty="0" smtClean="0"/>
              <a:t>2/Student teaching</a:t>
            </a:r>
            <a:endParaRPr lang="en-US" dirty="0"/>
          </a:p>
        </p:txBody>
      </p:sp>
      <p:sp>
        <p:nvSpPr>
          <p:cNvPr id="3" name="Content Placeholder 2"/>
          <p:cNvSpPr>
            <a:spLocks noGrp="1"/>
          </p:cNvSpPr>
          <p:nvPr>
            <p:ph idx="1"/>
          </p:nvPr>
        </p:nvSpPr>
        <p:spPr>
          <a:xfrm>
            <a:off x="549275" y="1143001"/>
            <a:ext cx="8042276" cy="4800601"/>
          </a:xfrm>
        </p:spPr>
        <p:txBody>
          <a:bodyPr>
            <a:normAutofit fontScale="70000" lnSpcReduction="20000"/>
          </a:bodyPr>
          <a:lstStyle/>
          <a:p>
            <a:r>
              <a:rPr lang="en-US" dirty="0"/>
              <a:t>15 Weeks</a:t>
            </a:r>
          </a:p>
          <a:p>
            <a:r>
              <a:rPr lang="en-US" dirty="0" smtClean="0"/>
              <a:t>Attendance at seminars is mandatory</a:t>
            </a:r>
            <a:endParaRPr lang="en-US" dirty="0"/>
          </a:p>
          <a:p>
            <a:r>
              <a:rPr lang="en-US" dirty="0" smtClean="0"/>
              <a:t>Contracted </a:t>
            </a:r>
            <a:r>
              <a:rPr lang="en-US" dirty="0"/>
              <a:t>hours of the </a:t>
            </a:r>
            <a:r>
              <a:rPr lang="en-US" dirty="0" smtClean="0"/>
              <a:t>teacher plus planning time</a:t>
            </a:r>
          </a:p>
          <a:p>
            <a:r>
              <a:rPr lang="en-US" dirty="0"/>
              <a:t>Take District spring break not CSU</a:t>
            </a:r>
          </a:p>
          <a:p>
            <a:r>
              <a:rPr lang="en-US" dirty="0" smtClean="0"/>
              <a:t>Student </a:t>
            </a:r>
            <a:r>
              <a:rPr lang="en-US" dirty="0"/>
              <a:t>Teaching: Satisfactory/unsatisfactory</a:t>
            </a:r>
          </a:p>
          <a:p>
            <a:r>
              <a:rPr lang="en-US" dirty="0" smtClean="0"/>
              <a:t>Internship </a:t>
            </a:r>
            <a:r>
              <a:rPr lang="en-US" dirty="0"/>
              <a:t>2: B or better to pass</a:t>
            </a:r>
          </a:p>
          <a:p>
            <a:r>
              <a:rPr lang="en-US" dirty="0" smtClean="0"/>
              <a:t>Needed </a:t>
            </a:r>
            <a:r>
              <a:rPr lang="en-US" dirty="0"/>
              <a:t>for Licensure</a:t>
            </a:r>
          </a:p>
          <a:p>
            <a:r>
              <a:rPr lang="en-US" dirty="0" smtClean="0"/>
              <a:t>No </a:t>
            </a:r>
            <a:r>
              <a:rPr lang="en-US" dirty="0"/>
              <a:t>additional working </a:t>
            </a:r>
            <a:r>
              <a:rPr lang="en-US" dirty="0" smtClean="0"/>
              <a:t>recommended</a:t>
            </a:r>
          </a:p>
          <a:p>
            <a:r>
              <a:rPr lang="en-US" dirty="0"/>
              <a:t>Complete the </a:t>
            </a:r>
            <a:r>
              <a:rPr lang="en-US" dirty="0" err="1"/>
              <a:t>edTPA</a:t>
            </a:r>
            <a:r>
              <a:rPr lang="en-US" dirty="0"/>
              <a:t> </a:t>
            </a:r>
            <a:r>
              <a:rPr lang="en-US" dirty="0" smtClean="0"/>
              <a:t>assignment</a:t>
            </a:r>
            <a:endParaRPr lang="en-US" dirty="0"/>
          </a:p>
          <a:p>
            <a:r>
              <a:rPr lang="en-US" dirty="0" smtClean="0"/>
              <a:t>It </a:t>
            </a:r>
            <a:r>
              <a:rPr lang="en-US" dirty="0"/>
              <a:t>is possible to have two mentors </a:t>
            </a:r>
          </a:p>
          <a:p>
            <a:pPr lvl="1"/>
            <a:r>
              <a:rPr lang="en-US" dirty="0"/>
              <a:t>Most likely in PE, Music, some Middle, and Speech/Audiology placements</a:t>
            </a:r>
          </a:p>
          <a:p>
            <a:endParaRPr lang="en-US" dirty="0"/>
          </a:p>
        </p:txBody>
      </p:sp>
    </p:spTree>
    <p:extLst>
      <p:ext uri="{BB962C8B-B14F-4D97-AF65-F5344CB8AC3E}">
        <p14:creationId xmlns:p14="http://schemas.microsoft.com/office/powerpoint/2010/main" val="187648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Apprenticeship 2</a:t>
            </a:r>
            <a:endParaRPr lang="en-US" dirty="0"/>
          </a:p>
        </p:txBody>
      </p:sp>
      <p:sp>
        <p:nvSpPr>
          <p:cNvPr id="3" name="Content Placeholder 2"/>
          <p:cNvSpPr>
            <a:spLocks noGrp="1"/>
          </p:cNvSpPr>
          <p:nvPr>
            <p:ph idx="1"/>
          </p:nvPr>
        </p:nvSpPr>
        <p:spPr/>
        <p:txBody>
          <a:bodyPr>
            <a:normAutofit fontScale="62500" lnSpcReduction="20000"/>
          </a:bodyPr>
          <a:lstStyle/>
          <a:p>
            <a:r>
              <a:rPr lang="en-US" dirty="0" smtClean="0"/>
              <a:t>12 Weeks</a:t>
            </a:r>
          </a:p>
          <a:p>
            <a:r>
              <a:rPr lang="en-US" dirty="0" smtClean="0"/>
              <a:t>Same placement as AT1 (year long)</a:t>
            </a:r>
          </a:p>
          <a:p>
            <a:r>
              <a:rPr lang="en-US" dirty="0" smtClean="0"/>
              <a:t>Starts when schools go back in January not at CSU start date.</a:t>
            </a:r>
          </a:p>
          <a:p>
            <a:r>
              <a:rPr lang="en-US" dirty="0" smtClean="0"/>
              <a:t>Take District spring break not CSU</a:t>
            </a:r>
            <a:endParaRPr lang="en-US" dirty="0"/>
          </a:p>
          <a:p>
            <a:r>
              <a:rPr lang="en-US" dirty="0"/>
              <a:t>Attendance at seminars is mandatory</a:t>
            </a:r>
          </a:p>
          <a:p>
            <a:r>
              <a:rPr lang="en-US" dirty="0" smtClean="0"/>
              <a:t>Contracted </a:t>
            </a:r>
            <a:r>
              <a:rPr lang="en-US" dirty="0"/>
              <a:t>hours of the teacher plus planning time</a:t>
            </a:r>
          </a:p>
          <a:p>
            <a:r>
              <a:rPr lang="en-US" dirty="0" smtClean="0"/>
              <a:t>B </a:t>
            </a:r>
            <a:r>
              <a:rPr lang="en-US" dirty="0"/>
              <a:t>or better to pass</a:t>
            </a:r>
          </a:p>
          <a:p>
            <a:r>
              <a:rPr lang="en-US" dirty="0"/>
              <a:t>Needed for Licensure</a:t>
            </a:r>
          </a:p>
          <a:p>
            <a:r>
              <a:rPr lang="en-US" dirty="0"/>
              <a:t>No additional working </a:t>
            </a:r>
            <a:r>
              <a:rPr lang="en-US" dirty="0" smtClean="0"/>
              <a:t>recommended</a:t>
            </a:r>
          </a:p>
          <a:p>
            <a:r>
              <a:rPr lang="en-US" dirty="0" smtClean="0"/>
              <a:t>Complete the </a:t>
            </a:r>
            <a:r>
              <a:rPr lang="en-US" dirty="0" err="1" smtClean="0"/>
              <a:t>edTPA</a:t>
            </a:r>
            <a:r>
              <a:rPr lang="en-US" dirty="0" smtClean="0"/>
              <a:t> assignment</a:t>
            </a:r>
            <a:endParaRPr lang="en-US" dirty="0"/>
          </a:p>
          <a:p>
            <a:endParaRPr lang="en-US" dirty="0"/>
          </a:p>
        </p:txBody>
      </p:sp>
    </p:spTree>
    <p:extLst>
      <p:ext uri="{BB962C8B-B14F-4D97-AF65-F5344CB8AC3E}">
        <p14:creationId xmlns:p14="http://schemas.microsoft.com/office/powerpoint/2010/main" val="716131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Placements</a:t>
            </a:r>
          </a:p>
        </p:txBody>
      </p:sp>
      <p:sp>
        <p:nvSpPr>
          <p:cNvPr id="3" name="Content Placeholder 2"/>
          <p:cNvSpPr>
            <a:spLocks noGrp="1"/>
          </p:cNvSpPr>
          <p:nvPr>
            <p:ph idx="1"/>
          </p:nvPr>
        </p:nvSpPr>
        <p:spPr/>
        <p:txBody>
          <a:bodyPr>
            <a:normAutofit fontScale="70000" lnSpcReduction="20000"/>
          </a:bodyPr>
          <a:lstStyle/>
          <a:p>
            <a:r>
              <a:rPr lang="en-US" dirty="0">
                <a:solidFill>
                  <a:srgbClr val="FF0000"/>
                </a:solidFill>
              </a:rPr>
              <a:t>Golden Rule: Do </a:t>
            </a:r>
            <a:r>
              <a:rPr lang="en-US" u="sng" dirty="0">
                <a:solidFill>
                  <a:srgbClr val="FF0000"/>
                </a:solidFill>
              </a:rPr>
              <a:t>NOT</a:t>
            </a:r>
            <a:r>
              <a:rPr lang="en-US" dirty="0">
                <a:solidFill>
                  <a:srgbClr val="FF0000"/>
                </a:solidFill>
              </a:rPr>
              <a:t> contact a school or mentor on your own.  This is strictly against the rules and could result in disciplinary action!  </a:t>
            </a:r>
          </a:p>
          <a:p>
            <a:r>
              <a:rPr lang="en-US" dirty="0" smtClean="0"/>
              <a:t>OFS Program Coordinator </a:t>
            </a:r>
            <a:r>
              <a:rPr lang="en-US" dirty="0"/>
              <a:t>contacts district/school coordinators – </a:t>
            </a:r>
            <a:r>
              <a:rPr lang="en-US" dirty="0" smtClean="0"/>
              <a:t>There are specific protocols for each district that </a:t>
            </a:r>
            <a:r>
              <a:rPr lang="en-US" dirty="0"/>
              <a:t>OFS needs to follow</a:t>
            </a:r>
          </a:p>
          <a:p>
            <a:r>
              <a:rPr lang="en-US" dirty="0" smtClean="0"/>
              <a:t>Urban </a:t>
            </a:r>
            <a:r>
              <a:rPr lang="en-US" dirty="0"/>
              <a:t>placement is requirement for at least 1 of </a:t>
            </a:r>
            <a:r>
              <a:rPr lang="en-US" dirty="0" smtClean="0"/>
              <a:t>your major </a:t>
            </a:r>
            <a:r>
              <a:rPr lang="en-US" dirty="0"/>
              <a:t>experiences (early experiences do not count towards this requirement) </a:t>
            </a:r>
            <a:r>
              <a:rPr lang="en-US" dirty="0" smtClean="0"/>
              <a:t>Both could be in urban. At1&amp;2 are both urban.</a:t>
            </a:r>
            <a:endParaRPr lang="en-US" dirty="0"/>
          </a:p>
          <a:p>
            <a:r>
              <a:rPr lang="en-US" dirty="0" smtClean="0"/>
              <a:t>Conflict </a:t>
            </a:r>
            <a:r>
              <a:rPr lang="en-US" dirty="0"/>
              <a:t>of interest: cannot be placed in a high school for 10 years after you graduate from there, </a:t>
            </a:r>
            <a:r>
              <a:rPr lang="en-US" dirty="0" smtClean="0"/>
              <a:t>where </a:t>
            </a:r>
            <a:r>
              <a:rPr lang="en-US" dirty="0"/>
              <a:t>family or </a:t>
            </a:r>
            <a:r>
              <a:rPr lang="en-US" dirty="0" smtClean="0"/>
              <a:t>friends work/attend, </a:t>
            </a:r>
            <a:r>
              <a:rPr lang="en-US" dirty="0"/>
              <a:t>or where you are </a:t>
            </a:r>
            <a:r>
              <a:rPr lang="en-US" dirty="0" smtClean="0"/>
              <a:t>employed.</a:t>
            </a:r>
            <a:endParaRPr lang="en-US" dirty="0"/>
          </a:p>
          <a:p>
            <a:r>
              <a:rPr lang="en-US" dirty="0" smtClean="0"/>
              <a:t>Student teachers/IT2 </a:t>
            </a:r>
            <a:r>
              <a:rPr lang="en-US" dirty="0"/>
              <a:t>placed within 30 minutes of home if possible. Need to petition if wanting placement near home which is more than 30 miles from CSU. (example: Barberton, or Sandusky</a:t>
            </a:r>
            <a:r>
              <a:rPr lang="en-US" dirty="0" smtClean="0"/>
              <a:t>)</a:t>
            </a:r>
          </a:p>
          <a:p>
            <a:r>
              <a:rPr lang="en-US" dirty="0" smtClean="0"/>
              <a:t>AT1&amp;2 is a year long experience. Placed as closed to home as possible.</a:t>
            </a:r>
            <a:endParaRPr lang="en-US" dirty="0"/>
          </a:p>
          <a:p>
            <a:endParaRPr lang="en-US" dirty="0"/>
          </a:p>
        </p:txBody>
      </p:sp>
    </p:spTree>
    <p:extLst>
      <p:ext uri="{BB962C8B-B14F-4D97-AF65-F5344CB8AC3E}">
        <p14:creationId xmlns:p14="http://schemas.microsoft.com/office/powerpoint/2010/main" val="1759382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Placements</a:t>
            </a:r>
          </a:p>
        </p:txBody>
      </p:sp>
      <p:sp>
        <p:nvSpPr>
          <p:cNvPr id="3" name="Content Placeholder 2"/>
          <p:cNvSpPr>
            <a:spLocks noGrp="1"/>
          </p:cNvSpPr>
          <p:nvPr>
            <p:ph idx="1"/>
          </p:nvPr>
        </p:nvSpPr>
        <p:spPr/>
        <p:txBody>
          <a:bodyPr>
            <a:normAutofit/>
          </a:bodyPr>
          <a:lstStyle/>
          <a:p>
            <a:r>
              <a:rPr lang="en-US" dirty="0"/>
              <a:t>Notified of placement prior to experience via CSU e-mail (end of December for Spring, end of June for Fall)</a:t>
            </a:r>
          </a:p>
          <a:p>
            <a:r>
              <a:rPr lang="en-US" dirty="0" smtClean="0"/>
              <a:t>Dependent </a:t>
            </a:r>
            <a:r>
              <a:rPr lang="en-US" dirty="0"/>
              <a:t>on </a:t>
            </a:r>
            <a:r>
              <a:rPr lang="en-US" dirty="0" smtClean="0"/>
              <a:t>academic and non-academic prerequisite </a:t>
            </a:r>
            <a:r>
              <a:rPr lang="en-US" dirty="0"/>
              <a:t>completion including </a:t>
            </a:r>
            <a:r>
              <a:rPr lang="en-US" dirty="0" smtClean="0"/>
              <a:t>Task Stream</a:t>
            </a:r>
            <a:endParaRPr lang="en-US" dirty="0"/>
          </a:p>
          <a:p>
            <a:pPr lvl="1"/>
            <a:r>
              <a:rPr lang="en-US" dirty="0"/>
              <a:t>N</a:t>
            </a:r>
            <a:r>
              <a:rPr lang="en-US" dirty="0" smtClean="0"/>
              <a:t>eed to pass </a:t>
            </a:r>
            <a:r>
              <a:rPr lang="en-US" dirty="0"/>
              <a:t>required </a:t>
            </a:r>
            <a:r>
              <a:rPr lang="en-US" dirty="0" smtClean="0"/>
              <a:t>Task Steam </a:t>
            </a:r>
            <a:r>
              <a:rPr lang="en-US" dirty="0"/>
              <a:t>Checkpoint</a:t>
            </a:r>
            <a:endParaRPr lang="en-US" dirty="0" smtClean="0"/>
          </a:p>
          <a:p>
            <a:pPr lvl="1"/>
            <a:r>
              <a:rPr lang="en-US" dirty="0" smtClean="0"/>
              <a:t>Current semester grades will be checked before placement information is sent out</a:t>
            </a:r>
            <a:endParaRPr lang="en-US" dirty="0"/>
          </a:p>
          <a:p>
            <a:r>
              <a:rPr lang="en-US" b="1" dirty="0" smtClean="0"/>
              <a:t>Contact </a:t>
            </a:r>
            <a:r>
              <a:rPr lang="en-US" b="1" dirty="0"/>
              <a:t>mentor </a:t>
            </a:r>
            <a:r>
              <a:rPr lang="en-US" b="1" dirty="0" smtClean="0"/>
              <a:t>with in the first week </a:t>
            </a:r>
            <a:r>
              <a:rPr lang="en-US" dirty="0" smtClean="0"/>
              <a:t>of receiving information </a:t>
            </a:r>
            <a:r>
              <a:rPr lang="en-US" dirty="0"/>
              <a:t>to set schedule for first meeting.</a:t>
            </a:r>
          </a:p>
          <a:p>
            <a:endParaRPr lang="en-US" dirty="0"/>
          </a:p>
        </p:txBody>
      </p:sp>
    </p:spTree>
    <p:extLst>
      <p:ext uri="{BB962C8B-B14F-4D97-AF65-F5344CB8AC3E}">
        <p14:creationId xmlns:p14="http://schemas.microsoft.com/office/powerpoint/2010/main" val="3736541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Special Match Request </a:t>
            </a:r>
          </a:p>
        </p:txBody>
      </p:sp>
      <p:sp>
        <p:nvSpPr>
          <p:cNvPr id="3" name="Content Placeholder 2"/>
          <p:cNvSpPr>
            <a:spLocks noGrp="1"/>
          </p:cNvSpPr>
          <p:nvPr>
            <p:ph idx="1"/>
          </p:nvPr>
        </p:nvSpPr>
        <p:spPr/>
        <p:txBody>
          <a:bodyPr>
            <a:normAutofit fontScale="62500" lnSpcReduction="20000"/>
          </a:bodyPr>
          <a:lstStyle/>
          <a:p>
            <a:r>
              <a:rPr lang="en-US" dirty="0"/>
              <a:t>Deadline October 1st for Spring and March 1 for Fall – earlier is better…  </a:t>
            </a:r>
          </a:p>
          <a:p>
            <a:r>
              <a:rPr lang="en-US" dirty="0" smtClean="0"/>
              <a:t>Linking </a:t>
            </a:r>
            <a:r>
              <a:rPr lang="en-US" dirty="0"/>
              <a:t>experiences can be requested by Special Match request.</a:t>
            </a:r>
          </a:p>
          <a:p>
            <a:r>
              <a:rPr lang="en-US" dirty="0" smtClean="0"/>
              <a:t>Special </a:t>
            </a:r>
            <a:r>
              <a:rPr lang="en-US" dirty="0"/>
              <a:t>Matches will not always be approved, OFS makes final decision.</a:t>
            </a:r>
          </a:p>
          <a:p>
            <a:r>
              <a:rPr lang="en-US" dirty="0" smtClean="0"/>
              <a:t>Transportation </a:t>
            </a:r>
            <a:r>
              <a:rPr lang="en-US" dirty="0"/>
              <a:t>need (Due October 1 for Spring and March 1for Fall) : bus lines or other need</a:t>
            </a:r>
          </a:p>
          <a:p>
            <a:r>
              <a:rPr lang="en-US" dirty="0" smtClean="0"/>
              <a:t>Requests </a:t>
            </a:r>
            <a:r>
              <a:rPr lang="en-US" dirty="0"/>
              <a:t>for anything outside of the OFS handbook guideline will need to be </a:t>
            </a:r>
            <a:r>
              <a:rPr lang="en-US" dirty="0" smtClean="0"/>
              <a:t>petitioned such as completing where you work or long distance placement</a:t>
            </a:r>
            <a:endParaRPr lang="en-US" dirty="0"/>
          </a:p>
          <a:p>
            <a:r>
              <a:rPr lang="en-US" b="1" dirty="0" smtClean="0"/>
              <a:t>Will </a:t>
            </a:r>
            <a:r>
              <a:rPr lang="en-US" b="1" dirty="0"/>
              <a:t>not be guaranteed</a:t>
            </a:r>
          </a:p>
          <a:p>
            <a:pPr marL="0" indent="0">
              <a:buNone/>
            </a:pPr>
            <a:r>
              <a:rPr lang="en-US" dirty="0" smtClean="0">
                <a:hlinkClick r:id="rId3"/>
              </a:rPr>
              <a:t>OFS </a:t>
            </a:r>
            <a:r>
              <a:rPr lang="en-US" dirty="0">
                <a:hlinkClick r:id="rId3"/>
              </a:rPr>
              <a:t>Handbook</a:t>
            </a:r>
            <a:r>
              <a:rPr lang="en-US" dirty="0"/>
              <a:t>:</a:t>
            </a:r>
          </a:p>
          <a:p>
            <a:pPr marL="0" indent="0">
              <a:buNone/>
            </a:pPr>
            <a:r>
              <a:rPr lang="en-US" dirty="0" smtClean="0">
                <a:hlinkClick r:id="rId3"/>
              </a:rPr>
              <a:t>http</a:t>
            </a:r>
            <a:r>
              <a:rPr lang="en-US" dirty="0">
                <a:hlinkClick r:id="rId3"/>
              </a:rPr>
              <a:t>://www.csuohio.edu/cehs/sites/csuohio.edu.cehs/files/Office%20of%20Field%20Services%20handbook%202017-2018.pdf</a:t>
            </a:r>
            <a:endParaRPr lang="en-US" dirty="0"/>
          </a:p>
          <a:p>
            <a:endParaRPr lang="en-US" dirty="0"/>
          </a:p>
          <a:p>
            <a:pPr marL="0" indent="0">
              <a:buNone/>
            </a:pPr>
            <a:endParaRPr lang="en-US" dirty="0"/>
          </a:p>
        </p:txBody>
      </p:sp>
    </p:spTree>
    <p:extLst>
      <p:ext uri="{BB962C8B-B14F-4D97-AF65-F5344CB8AC3E}">
        <p14:creationId xmlns:p14="http://schemas.microsoft.com/office/powerpoint/2010/main" val="317824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Fees</a:t>
            </a:r>
          </a:p>
        </p:txBody>
      </p:sp>
      <p:sp>
        <p:nvSpPr>
          <p:cNvPr id="3" name="Content Placeholder 2"/>
          <p:cNvSpPr>
            <a:spLocks noGrp="1"/>
          </p:cNvSpPr>
          <p:nvPr>
            <p:ph idx="1"/>
          </p:nvPr>
        </p:nvSpPr>
        <p:spPr/>
        <p:txBody>
          <a:bodyPr>
            <a:normAutofit/>
          </a:bodyPr>
          <a:lstStyle/>
          <a:p>
            <a:r>
              <a:rPr lang="en-US" dirty="0" err="1"/>
              <a:t>Taskstream</a:t>
            </a:r>
            <a:r>
              <a:rPr lang="en-US" dirty="0"/>
              <a:t> – you are responsible for renewal and keeping it active</a:t>
            </a:r>
          </a:p>
          <a:p>
            <a:r>
              <a:rPr lang="en-US" dirty="0" smtClean="0"/>
              <a:t>Pearson </a:t>
            </a:r>
            <a:r>
              <a:rPr lang="en-US" dirty="0"/>
              <a:t>exams – generally $105 each; 090 is higher but you may receive a portion of it back</a:t>
            </a:r>
          </a:p>
          <a:p>
            <a:r>
              <a:rPr lang="en-US" dirty="0" err="1" smtClean="0"/>
              <a:t>EdTPA</a:t>
            </a:r>
            <a:r>
              <a:rPr lang="en-US" dirty="0" smtClean="0"/>
              <a:t> </a:t>
            </a:r>
            <a:r>
              <a:rPr lang="en-US" dirty="0"/>
              <a:t>National: $300 added to lab fees in ST, AT2, and Internship 2</a:t>
            </a:r>
          </a:p>
          <a:p>
            <a:r>
              <a:rPr lang="en-US" dirty="0" smtClean="0"/>
              <a:t>Initial </a:t>
            </a:r>
            <a:r>
              <a:rPr lang="en-US" dirty="0"/>
              <a:t>license, no sooner than the end of semester is $160, you apply for it on your own</a:t>
            </a:r>
          </a:p>
          <a:p>
            <a:endParaRPr lang="en-US" dirty="0"/>
          </a:p>
        </p:txBody>
      </p:sp>
    </p:spTree>
    <p:extLst>
      <p:ext uri="{BB962C8B-B14F-4D97-AF65-F5344CB8AC3E}">
        <p14:creationId xmlns:p14="http://schemas.microsoft.com/office/powerpoint/2010/main" val="130872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Taskstream</a:t>
            </a:r>
            <a:endParaRPr lang="en-US" dirty="0"/>
          </a:p>
        </p:txBody>
      </p:sp>
      <p:sp>
        <p:nvSpPr>
          <p:cNvPr id="3" name="Content Placeholder 2"/>
          <p:cNvSpPr>
            <a:spLocks noGrp="1"/>
          </p:cNvSpPr>
          <p:nvPr>
            <p:ph idx="1"/>
          </p:nvPr>
        </p:nvSpPr>
        <p:spPr/>
        <p:txBody>
          <a:bodyPr/>
          <a:lstStyle/>
          <a:p>
            <a:r>
              <a:rPr lang="en-US" dirty="0"/>
              <a:t>You will receive a letter from Dr. </a:t>
            </a:r>
            <a:r>
              <a:rPr lang="en-US" dirty="0" err="1"/>
              <a:t>Yusko</a:t>
            </a:r>
            <a:r>
              <a:rPr lang="en-US" dirty="0"/>
              <a:t> via mail and e-mail.  </a:t>
            </a:r>
          </a:p>
          <a:p>
            <a:r>
              <a:rPr lang="en-US" dirty="0" smtClean="0"/>
              <a:t>Important </a:t>
            </a:r>
            <a:r>
              <a:rPr lang="en-US" dirty="0"/>
              <a:t>that you follow the letter or it could result in disciplinary action which may or may not delay your experience up to a year. </a:t>
            </a:r>
          </a:p>
          <a:p>
            <a:r>
              <a:rPr lang="en-US" dirty="0" smtClean="0"/>
              <a:t>Do </a:t>
            </a:r>
            <a:r>
              <a:rPr lang="en-US" dirty="0"/>
              <a:t>not ignore.  Notify OFS if you </a:t>
            </a:r>
            <a:r>
              <a:rPr lang="en-US" b="1" dirty="0"/>
              <a:t>do not </a:t>
            </a:r>
            <a:r>
              <a:rPr lang="en-US" dirty="0"/>
              <a:t>get a </a:t>
            </a:r>
            <a:r>
              <a:rPr lang="en-US" dirty="0" smtClean="0"/>
              <a:t>letter by mid-</a:t>
            </a:r>
            <a:r>
              <a:rPr lang="en-US" dirty="0" smtClean="0"/>
              <a:t>semester (week 7 </a:t>
            </a:r>
            <a:r>
              <a:rPr lang="en-US" smtClean="0"/>
              <a:t>of semester)</a:t>
            </a:r>
            <a:endParaRPr lang="en-US" dirty="0"/>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val="353576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OFS Handbook</a:t>
            </a:r>
            <a:endParaRPr lang="en-US" dirty="0"/>
          </a:p>
        </p:txBody>
      </p:sp>
      <p:sp>
        <p:nvSpPr>
          <p:cNvPr id="3" name="Content Placeholder 2"/>
          <p:cNvSpPr>
            <a:spLocks noGrp="1"/>
          </p:cNvSpPr>
          <p:nvPr>
            <p:ph idx="1"/>
          </p:nvPr>
        </p:nvSpPr>
        <p:spPr/>
        <p:txBody>
          <a:bodyPr/>
          <a:lstStyle/>
          <a:p>
            <a:r>
              <a:rPr lang="en-US" dirty="0" smtClean="0"/>
              <a:t>The OFS handbook can be found on the OFS webpage and has a lot more details about your field experiences. There is a section for Interns, Mentors and Supervisors. We encourage you to look at the handbook for further information. </a:t>
            </a:r>
          </a:p>
          <a:p>
            <a:r>
              <a:rPr lang="en-US" dirty="0" smtClean="0">
                <a:hlinkClick r:id="rId2"/>
              </a:rPr>
              <a:t>Handbook</a:t>
            </a:r>
            <a:r>
              <a:rPr lang="en-US" dirty="0" smtClean="0"/>
              <a:t> Link to OFS webpage</a:t>
            </a:r>
          </a:p>
        </p:txBody>
      </p:sp>
    </p:spTree>
    <p:extLst>
      <p:ext uri="{BB962C8B-B14F-4D97-AF65-F5344CB8AC3E}">
        <p14:creationId xmlns:p14="http://schemas.microsoft.com/office/powerpoint/2010/main" val="510978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Absence Policy</a:t>
            </a:r>
          </a:p>
        </p:txBody>
      </p:sp>
      <p:sp>
        <p:nvSpPr>
          <p:cNvPr id="3" name="Content Placeholder 2"/>
          <p:cNvSpPr>
            <a:spLocks noGrp="1"/>
          </p:cNvSpPr>
          <p:nvPr>
            <p:ph idx="1"/>
          </p:nvPr>
        </p:nvSpPr>
        <p:spPr/>
        <p:txBody>
          <a:bodyPr>
            <a:normAutofit fontScale="85000" lnSpcReduction="20000"/>
          </a:bodyPr>
          <a:lstStyle/>
          <a:p>
            <a:r>
              <a:rPr lang="en-US" dirty="0"/>
              <a:t>More than 3 excused absences will require you to make up days at end of </a:t>
            </a:r>
            <a:r>
              <a:rPr lang="en-US" dirty="0" smtClean="0"/>
              <a:t>semester (finals week)</a:t>
            </a:r>
          </a:p>
          <a:p>
            <a:r>
              <a:rPr lang="en-US" dirty="0" smtClean="0"/>
              <a:t>School Calamity days are seen as excused days and do not need to be made up. (ex. Snow days)</a:t>
            </a:r>
            <a:endParaRPr lang="en-US" dirty="0"/>
          </a:p>
          <a:p>
            <a:r>
              <a:rPr lang="en-US" dirty="0" smtClean="0"/>
              <a:t>Absences are for </a:t>
            </a:r>
            <a:r>
              <a:rPr lang="en-US" u="sng" dirty="0"/>
              <a:t>illness</a:t>
            </a:r>
            <a:r>
              <a:rPr lang="en-US" dirty="0"/>
              <a:t> not the Bahamas! See handbook for definition of excused absence.</a:t>
            </a:r>
          </a:p>
          <a:p>
            <a:pPr lvl="1"/>
            <a:r>
              <a:rPr lang="en-US" dirty="0">
                <a:hlinkClick r:id="rId3"/>
              </a:rPr>
              <a:t>OFS Handbook</a:t>
            </a:r>
            <a:endParaRPr lang="en-US" dirty="0"/>
          </a:p>
          <a:p>
            <a:r>
              <a:rPr lang="en-US" dirty="0" smtClean="0"/>
              <a:t>Unexcused </a:t>
            </a:r>
            <a:r>
              <a:rPr lang="en-US" dirty="0"/>
              <a:t>absences are unacceptable! (If you are not feeling well or need to be off, you are required to contact both your mentor and your </a:t>
            </a:r>
            <a:r>
              <a:rPr lang="en-US" dirty="0" smtClean="0"/>
              <a:t>supervisor)</a:t>
            </a:r>
          </a:p>
          <a:p>
            <a:r>
              <a:rPr lang="en-US" dirty="0" smtClean="0"/>
              <a:t>Being Tardy to the school can be counted as an unexcused absence.</a:t>
            </a:r>
            <a:endParaRPr lang="en-US" dirty="0"/>
          </a:p>
          <a:p>
            <a:pPr marL="0" indent="0">
              <a:buNone/>
            </a:pPr>
            <a:endParaRPr lang="en-US" dirty="0"/>
          </a:p>
        </p:txBody>
      </p:sp>
    </p:spTree>
    <p:extLst>
      <p:ext uri="{BB962C8B-B14F-4D97-AF65-F5344CB8AC3E}">
        <p14:creationId xmlns:p14="http://schemas.microsoft.com/office/powerpoint/2010/main" val="3320381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Professionalism</a:t>
            </a:r>
          </a:p>
        </p:txBody>
      </p:sp>
      <p:sp>
        <p:nvSpPr>
          <p:cNvPr id="3" name="Content Placeholder 2"/>
          <p:cNvSpPr>
            <a:spLocks noGrp="1"/>
          </p:cNvSpPr>
          <p:nvPr>
            <p:ph idx="1"/>
          </p:nvPr>
        </p:nvSpPr>
        <p:spPr/>
        <p:txBody>
          <a:bodyPr>
            <a:normAutofit fontScale="92500" lnSpcReduction="20000"/>
          </a:bodyPr>
          <a:lstStyle/>
          <a:p>
            <a:r>
              <a:rPr lang="en-US" dirty="0"/>
              <a:t>Treat this experience like a long interview </a:t>
            </a:r>
          </a:p>
          <a:p>
            <a:pPr lvl="1"/>
            <a:r>
              <a:rPr lang="en-US" dirty="0" smtClean="0"/>
              <a:t>You are a professional in the field, </a:t>
            </a:r>
            <a:r>
              <a:rPr lang="en-US" dirty="0"/>
              <a:t>act accordingly!  </a:t>
            </a:r>
          </a:p>
          <a:p>
            <a:r>
              <a:rPr lang="en-US" dirty="0" smtClean="0"/>
              <a:t>Dress </a:t>
            </a:r>
            <a:r>
              <a:rPr lang="en-US" dirty="0"/>
              <a:t>professionally</a:t>
            </a:r>
          </a:p>
          <a:p>
            <a:r>
              <a:rPr lang="en-US" dirty="0" smtClean="0"/>
              <a:t>Arrive </a:t>
            </a:r>
            <a:r>
              <a:rPr lang="en-US" dirty="0"/>
              <a:t>on-time</a:t>
            </a:r>
          </a:p>
          <a:p>
            <a:r>
              <a:rPr lang="en-US" dirty="0" smtClean="0"/>
              <a:t>Do </a:t>
            </a:r>
            <a:r>
              <a:rPr lang="en-US" dirty="0"/>
              <a:t>not be on your cellphone unless class requires it!  </a:t>
            </a:r>
          </a:p>
          <a:p>
            <a:r>
              <a:rPr lang="en-US" dirty="0" smtClean="0"/>
              <a:t>Social </a:t>
            </a:r>
            <a:r>
              <a:rPr lang="en-US" dirty="0"/>
              <a:t>Media – be aware and do not post or “friend” anyone that you do not know.  Do not add anyone at your experience (teachers or students). Potential employers are looking at your social media accounts!  </a:t>
            </a:r>
          </a:p>
          <a:p>
            <a:r>
              <a:rPr lang="en-US" dirty="0" smtClean="0"/>
              <a:t>Be </a:t>
            </a:r>
            <a:r>
              <a:rPr lang="en-US" dirty="0"/>
              <a:t>Aware of the professional and personal boundaries!  </a:t>
            </a:r>
          </a:p>
        </p:txBody>
      </p:sp>
    </p:spTree>
    <p:extLst>
      <p:ext uri="{BB962C8B-B14F-4D97-AF65-F5344CB8AC3E}">
        <p14:creationId xmlns:p14="http://schemas.microsoft.com/office/powerpoint/2010/main" val="354589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C9175C-4C92-7843-95D0-1ED493882EE7}"/>
              </a:ext>
            </a:extLst>
          </p:cNvPr>
          <p:cNvSpPr>
            <a:spLocks noGrp="1"/>
          </p:cNvSpPr>
          <p:nvPr>
            <p:ph type="title"/>
          </p:nvPr>
        </p:nvSpPr>
        <p:spPr/>
        <p:txBody>
          <a:bodyPr/>
          <a:lstStyle/>
          <a:p>
            <a:r>
              <a:rPr lang="en-US" dirty="0"/>
              <a:t>Orientation</a:t>
            </a:r>
          </a:p>
        </p:txBody>
      </p:sp>
      <p:sp>
        <p:nvSpPr>
          <p:cNvPr id="3" name="Content Placeholder 2">
            <a:extLst>
              <a:ext uri="{FF2B5EF4-FFF2-40B4-BE49-F238E27FC236}">
                <a16:creationId xmlns:a16="http://schemas.microsoft.com/office/drawing/2014/main" xmlns="" id="{63217D8B-296E-4F4C-8D74-D13DBF0DB5C3}"/>
              </a:ext>
            </a:extLst>
          </p:cNvPr>
          <p:cNvSpPr>
            <a:spLocks noGrp="1"/>
          </p:cNvSpPr>
          <p:nvPr>
            <p:ph idx="1"/>
          </p:nvPr>
        </p:nvSpPr>
        <p:spPr/>
        <p:txBody>
          <a:bodyPr>
            <a:normAutofit/>
          </a:bodyPr>
          <a:lstStyle/>
          <a:p>
            <a:r>
              <a:rPr lang="en-US" dirty="0"/>
              <a:t>There will be a mandatory orientation scheduled for </a:t>
            </a:r>
            <a:r>
              <a:rPr lang="en-US" dirty="0" smtClean="0"/>
              <a:t>the Thursday before the semester starts for </a:t>
            </a:r>
            <a:r>
              <a:rPr lang="en-US" dirty="0"/>
              <a:t>all students going into the </a:t>
            </a:r>
            <a:r>
              <a:rPr lang="en-US" dirty="0" smtClean="0"/>
              <a:t>field.  </a:t>
            </a:r>
            <a:r>
              <a:rPr lang="en-US" dirty="0"/>
              <a:t>It will be </a:t>
            </a:r>
            <a:r>
              <a:rPr lang="en-US" dirty="0" smtClean="0"/>
              <a:t>approximately </a:t>
            </a:r>
            <a:r>
              <a:rPr lang="en-US" dirty="0"/>
              <a:t>8am to 3pm.  </a:t>
            </a:r>
            <a:r>
              <a:rPr lang="en-US" i="1" dirty="0" smtClean="0"/>
              <a:t>Further information will be in the placement email!</a:t>
            </a:r>
            <a:endParaRPr lang="en-US" i="1" dirty="0"/>
          </a:p>
          <a:p>
            <a:pPr marL="0" indent="0" algn="ctr">
              <a:buNone/>
            </a:pPr>
            <a:r>
              <a:rPr lang="en-US" dirty="0"/>
              <a:t>**</a:t>
            </a:r>
            <a:r>
              <a:rPr lang="en-US" dirty="0" smtClean="0"/>
              <a:t>Please </a:t>
            </a:r>
            <a:r>
              <a:rPr lang="en-US" dirty="0"/>
              <a:t>note that this is subject to change for some licensure areas but please keep the date open until further notice</a:t>
            </a:r>
          </a:p>
        </p:txBody>
      </p:sp>
    </p:spTree>
    <p:extLst>
      <p:ext uri="{BB962C8B-B14F-4D97-AF65-F5344CB8AC3E}">
        <p14:creationId xmlns:p14="http://schemas.microsoft.com/office/powerpoint/2010/main" val="150662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6" y="838201"/>
            <a:ext cx="8056563" cy="1371600"/>
          </a:xfrm>
        </p:spPr>
        <p:txBody>
          <a:bodyPr/>
          <a:lstStyle/>
          <a:p>
            <a:r>
              <a:rPr lang="en-US" dirty="0"/>
              <a:t>Questions</a:t>
            </a:r>
            <a:r>
              <a:rPr lang="en-US" dirty="0" smtClean="0"/>
              <a:t>?</a:t>
            </a:r>
            <a:br>
              <a:rPr lang="en-US" dirty="0" smtClean="0"/>
            </a:br>
            <a:r>
              <a:rPr lang="en-US" sz="2800" dirty="0" smtClean="0"/>
              <a:t>Better to ask than be wrong!</a:t>
            </a:r>
            <a:endParaRPr lang="en-US" sz="2800" dirty="0"/>
          </a:p>
        </p:txBody>
      </p:sp>
      <p:sp>
        <p:nvSpPr>
          <p:cNvPr id="3" name="Text Placeholder 2"/>
          <p:cNvSpPr>
            <a:spLocks noGrp="1"/>
          </p:cNvSpPr>
          <p:nvPr>
            <p:ph type="body" idx="1"/>
          </p:nvPr>
        </p:nvSpPr>
        <p:spPr>
          <a:xfrm>
            <a:off x="762001" y="2438400"/>
            <a:ext cx="7696200" cy="3733800"/>
          </a:xfrm>
        </p:spPr>
        <p:txBody>
          <a:bodyPr>
            <a:normAutofit/>
          </a:bodyPr>
          <a:lstStyle/>
          <a:p>
            <a:r>
              <a:rPr lang="en-US" sz="4800" b="1" dirty="0"/>
              <a:t>Contact OFS</a:t>
            </a:r>
          </a:p>
          <a:p>
            <a:r>
              <a:rPr lang="en-US" sz="4800" dirty="0"/>
              <a:t>(216) </a:t>
            </a:r>
            <a:r>
              <a:rPr lang="en-US" sz="4800" dirty="0" smtClean="0"/>
              <a:t>687–4616</a:t>
            </a:r>
          </a:p>
          <a:p>
            <a:r>
              <a:rPr lang="en-US" sz="4800" dirty="0" err="1" smtClean="0"/>
              <a:t>Julka</a:t>
            </a:r>
            <a:r>
              <a:rPr lang="en-US" sz="4800" dirty="0" smtClean="0"/>
              <a:t> Hall 187</a:t>
            </a:r>
          </a:p>
          <a:p>
            <a:r>
              <a:rPr lang="en-US" sz="4800" dirty="0" smtClean="0"/>
              <a:t>Stop in 9am-4pm</a:t>
            </a:r>
            <a:endParaRPr lang="en-US" sz="4800" dirty="0"/>
          </a:p>
        </p:txBody>
      </p:sp>
    </p:spTree>
    <p:extLst>
      <p:ext uri="{BB962C8B-B14F-4D97-AF65-F5344CB8AC3E}">
        <p14:creationId xmlns:p14="http://schemas.microsoft.com/office/powerpoint/2010/main" val="3230941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1" y="381000"/>
            <a:ext cx="7024744" cy="914400"/>
          </a:xfrm>
        </p:spPr>
        <p:txBody>
          <a:bodyPr>
            <a:normAutofit/>
          </a:bodyPr>
          <a:lstStyle/>
          <a:p>
            <a:pPr algn="l"/>
            <a:r>
              <a:rPr lang="en-US" dirty="0"/>
              <a:t>Apply Online</a:t>
            </a:r>
          </a:p>
        </p:txBody>
      </p:sp>
      <p:sp>
        <p:nvSpPr>
          <p:cNvPr id="3" name="Content Placeholder 2"/>
          <p:cNvSpPr>
            <a:spLocks noGrp="1"/>
          </p:cNvSpPr>
          <p:nvPr>
            <p:ph idx="1"/>
          </p:nvPr>
        </p:nvSpPr>
        <p:spPr>
          <a:xfrm>
            <a:off x="612648" y="1905000"/>
            <a:ext cx="8302752" cy="4572000"/>
          </a:xfrm>
        </p:spPr>
        <p:txBody>
          <a:bodyPr>
            <a:normAutofit/>
          </a:bodyPr>
          <a:lstStyle/>
          <a:p>
            <a:pPr marL="0" indent="0">
              <a:buNone/>
            </a:pPr>
            <a:r>
              <a:rPr lang="en-US" dirty="0"/>
              <a:t>Apply for your </a:t>
            </a:r>
            <a:r>
              <a:rPr lang="en-US" dirty="0" smtClean="0"/>
              <a:t>Field experience on </a:t>
            </a:r>
            <a:r>
              <a:rPr lang="en-US" dirty="0"/>
              <a:t>the OFS website </a:t>
            </a:r>
          </a:p>
          <a:p>
            <a:pPr lvl="1"/>
            <a:r>
              <a:rPr lang="en-US" b="1" dirty="0" smtClean="0">
                <a:solidFill>
                  <a:srgbClr val="000000"/>
                </a:solidFill>
                <a:hlinkClick r:id="rId3"/>
              </a:rPr>
              <a:t>Click on Application Link</a:t>
            </a:r>
            <a:r>
              <a:rPr lang="en-US" b="1" dirty="0" smtClean="0">
                <a:solidFill>
                  <a:srgbClr val="000000"/>
                </a:solidFill>
              </a:rPr>
              <a:t> </a:t>
            </a:r>
            <a:r>
              <a:rPr lang="en-US" dirty="0" smtClean="0">
                <a:solidFill>
                  <a:schemeClr val="tx1"/>
                </a:solidFill>
              </a:rPr>
              <a:t>below</a:t>
            </a:r>
            <a:r>
              <a:rPr lang="en-US" b="1" dirty="0" smtClean="0">
                <a:solidFill>
                  <a:schemeClr val="tx1"/>
                </a:solidFill>
              </a:rPr>
              <a:t> </a:t>
            </a:r>
            <a:r>
              <a:rPr lang="en-US" dirty="0" smtClean="0"/>
              <a:t>:  </a:t>
            </a:r>
            <a:endParaRPr lang="en-US" dirty="0"/>
          </a:p>
          <a:p>
            <a:pPr marL="365760" lvl="1" indent="0">
              <a:buNone/>
            </a:pPr>
            <a:r>
              <a:rPr lang="en-US" dirty="0" smtClean="0">
                <a:hlinkClick r:id="rId3"/>
              </a:rPr>
              <a:t>Application</a:t>
            </a:r>
            <a:r>
              <a:rPr lang="en-US" dirty="0"/>
              <a:t> </a:t>
            </a:r>
            <a:r>
              <a:rPr lang="en-US" dirty="0" smtClean="0"/>
              <a:t>     Link is on the left menu</a:t>
            </a:r>
            <a:endParaRPr lang="en-US" dirty="0"/>
          </a:p>
          <a:p>
            <a:pPr marL="365760" lvl="1" indent="0">
              <a:buNone/>
            </a:pPr>
            <a:endParaRPr lang="en-US" dirty="0"/>
          </a:p>
          <a:p>
            <a:pPr lvl="1"/>
            <a:r>
              <a:rPr lang="en-US" dirty="0"/>
              <a:t>Application </a:t>
            </a:r>
            <a:r>
              <a:rPr lang="en-US" dirty="0" smtClean="0"/>
              <a:t>deadlines is </a:t>
            </a:r>
            <a:r>
              <a:rPr lang="en-US" b="1" dirty="0"/>
              <a:t>September 15</a:t>
            </a:r>
            <a:r>
              <a:rPr lang="en-US" b="1" baseline="30000" dirty="0"/>
              <a:t>th</a:t>
            </a:r>
            <a:r>
              <a:rPr lang="en-US" b="1" dirty="0"/>
              <a:t> </a:t>
            </a:r>
            <a:r>
              <a:rPr lang="en-US" dirty="0"/>
              <a:t>for Spring experiences and </a:t>
            </a:r>
            <a:r>
              <a:rPr lang="en-US" b="1" dirty="0"/>
              <a:t>February 15</a:t>
            </a:r>
            <a:r>
              <a:rPr lang="en-US" b="1" baseline="30000" dirty="0"/>
              <a:t>th</a:t>
            </a:r>
            <a:r>
              <a:rPr lang="en-US" b="1" dirty="0"/>
              <a:t> </a:t>
            </a:r>
            <a:r>
              <a:rPr lang="en-US" dirty="0"/>
              <a:t>for </a:t>
            </a:r>
            <a:r>
              <a:rPr lang="en-US" dirty="0" smtClean="0"/>
              <a:t>Summer &amp; Fall </a:t>
            </a:r>
            <a:r>
              <a:rPr lang="en-US" dirty="0"/>
              <a:t>experiences</a:t>
            </a:r>
          </a:p>
          <a:p>
            <a:pPr lvl="1"/>
            <a:r>
              <a:rPr lang="en-US" i="1" dirty="0" smtClean="0">
                <a:solidFill>
                  <a:srgbClr val="FF0000"/>
                </a:solidFill>
              </a:rPr>
              <a:t>Please note, </a:t>
            </a:r>
            <a:r>
              <a:rPr lang="en-US" i="1" dirty="0">
                <a:solidFill>
                  <a:srgbClr val="FF0000"/>
                </a:solidFill>
              </a:rPr>
              <a:t>there is </a:t>
            </a:r>
            <a:r>
              <a:rPr lang="en-US" i="1" dirty="0" smtClean="0">
                <a:solidFill>
                  <a:srgbClr val="FF0000"/>
                </a:solidFill>
              </a:rPr>
              <a:t>a $100 non</a:t>
            </a:r>
            <a:r>
              <a:rPr lang="en-US" i="1" dirty="0">
                <a:solidFill>
                  <a:srgbClr val="FF0000"/>
                </a:solidFill>
              </a:rPr>
              <a:t>-</a:t>
            </a:r>
            <a:r>
              <a:rPr lang="en-US" i="1" dirty="0" smtClean="0">
                <a:solidFill>
                  <a:srgbClr val="FF0000"/>
                </a:solidFill>
              </a:rPr>
              <a:t>refundable late fee for anyone who applies after the deadline. (</a:t>
            </a:r>
            <a:r>
              <a:rPr lang="en-US" i="1" dirty="0">
                <a:solidFill>
                  <a:srgbClr val="FF0000"/>
                </a:solidFill>
              </a:rPr>
              <a:t>C</a:t>
            </a:r>
            <a:r>
              <a:rPr lang="en-US" i="1" dirty="0" smtClean="0">
                <a:solidFill>
                  <a:srgbClr val="FF0000"/>
                </a:solidFill>
              </a:rPr>
              <a:t>ontact OFS for late application)</a:t>
            </a:r>
            <a:endParaRPr lang="en-US" i="1" dirty="0">
              <a:solidFill>
                <a:srgbClr val="FF0000"/>
              </a:solidFill>
            </a:endParaRPr>
          </a:p>
        </p:txBody>
      </p:sp>
      <p:pic>
        <p:nvPicPr>
          <p:cNvPr id="5" name="Picture 4">
            <a:extLst>
              <a:ext uri="{FF2B5EF4-FFF2-40B4-BE49-F238E27FC236}">
                <a16:creationId xmlns:a16="http://schemas.microsoft.com/office/drawing/2014/main" xmlns="" id="{51DBA2C1-A479-9248-A6E8-3F22320F9E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91200" y="152400"/>
            <a:ext cx="3276600" cy="1680308"/>
          </a:xfrm>
          <a:prstGeom prst="rect">
            <a:avLst/>
          </a:prstGeom>
        </p:spPr>
      </p:pic>
      <p:cxnSp>
        <p:nvCxnSpPr>
          <p:cNvPr id="6" name="Straight Arrow Connector 5"/>
          <p:cNvCxnSpPr/>
          <p:nvPr/>
        </p:nvCxnSpPr>
        <p:spPr>
          <a:xfrm flipV="1">
            <a:off x="4648200" y="838200"/>
            <a:ext cx="1066800" cy="76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368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883023"/>
          </a:xfrm>
        </p:spPr>
        <p:txBody>
          <a:bodyPr>
            <a:normAutofit/>
          </a:bodyPr>
          <a:lstStyle/>
          <a:p>
            <a:r>
              <a:rPr lang="en-US" dirty="0"/>
              <a:t>Register in CampusNet</a:t>
            </a:r>
          </a:p>
        </p:txBody>
      </p:sp>
      <p:sp>
        <p:nvSpPr>
          <p:cNvPr id="3" name="Content Placeholder 2"/>
          <p:cNvSpPr>
            <a:spLocks noGrp="1"/>
          </p:cNvSpPr>
          <p:nvPr>
            <p:ph idx="1"/>
          </p:nvPr>
        </p:nvSpPr>
        <p:spPr>
          <a:xfrm>
            <a:off x="533400" y="1219201"/>
            <a:ext cx="8153400" cy="2666999"/>
          </a:xfrm>
        </p:spPr>
        <p:txBody>
          <a:bodyPr>
            <a:normAutofit/>
          </a:bodyPr>
          <a:lstStyle/>
          <a:p>
            <a:r>
              <a:rPr lang="en-US" dirty="0" smtClean="0"/>
              <a:t>Register </a:t>
            </a:r>
            <a:r>
              <a:rPr lang="en-US" dirty="0"/>
              <a:t>for your class/course online on CampusNet when it is </a:t>
            </a:r>
            <a:r>
              <a:rPr lang="en-US" dirty="0" smtClean="0"/>
              <a:t>available </a:t>
            </a:r>
            <a:r>
              <a:rPr lang="en-US" sz="1800" dirty="0" smtClean="0"/>
              <a:t>(may be after application deadline)</a:t>
            </a:r>
            <a:endParaRPr lang="en-US" sz="1800" dirty="0"/>
          </a:p>
          <a:p>
            <a:r>
              <a:rPr lang="en-US" dirty="0"/>
              <a:t>CampusNet is available in l</a:t>
            </a:r>
            <a:r>
              <a:rPr lang="en-US" dirty="0" smtClean="0"/>
              <a:t>ate February/early </a:t>
            </a:r>
            <a:r>
              <a:rPr lang="en-US" dirty="0"/>
              <a:t>March for entire </a:t>
            </a:r>
            <a:r>
              <a:rPr lang="en-US" dirty="0" smtClean="0"/>
              <a:t>academic year</a:t>
            </a:r>
            <a:endParaRPr lang="en-US" dirty="0"/>
          </a:p>
          <a:p>
            <a:r>
              <a:rPr lang="en-US" dirty="0"/>
              <a:t>The courses will </a:t>
            </a:r>
            <a:r>
              <a:rPr lang="en-US" u="sng" dirty="0"/>
              <a:t>not</a:t>
            </a:r>
            <a:r>
              <a:rPr lang="en-US" dirty="0"/>
              <a:t> close </a:t>
            </a:r>
            <a:r>
              <a:rPr lang="en-US" dirty="0" smtClean="0"/>
              <a:t>due to </a:t>
            </a:r>
            <a:r>
              <a:rPr lang="en-US" dirty="0"/>
              <a:t>capacity</a:t>
            </a:r>
          </a:p>
          <a:p>
            <a:endParaRPr lang="en-US" dirty="0" smtClean="0"/>
          </a:p>
          <a:p>
            <a:pPr marL="0" indent="0">
              <a:buNone/>
            </a:pPr>
            <a:endParaRPr lang="en-US" dirty="0"/>
          </a:p>
        </p:txBody>
      </p:sp>
      <p:pic>
        <p:nvPicPr>
          <p:cNvPr id="5" name="Picture 4">
            <a:extLst>
              <a:ext uri="{FF2B5EF4-FFF2-40B4-BE49-F238E27FC236}">
                <a16:creationId xmlns:a16="http://schemas.microsoft.com/office/drawing/2014/main" xmlns="" id="{EFC24C4D-D4FD-5F4F-9C7E-0187F4BFA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3962400"/>
            <a:ext cx="3429000" cy="2201443"/>
          </a:xfrm>
          <a:prstGeom prst="rect">
            <a:avLst/>
          </a:prstGeom>
        </p:spPr>
      </p:pic>
      <p:sp>
        <p:nvSpPr>
          <p:cNvPr id="4" name="Rectangle 3"/>
          <p:cNvSpPr/>
          <p:nvPr/>
        </p:nvSpPr>
        <p:spPr>
          <a:xfrm rot="10800000" flipV="1">
            <a:off x="685800" y="4138135"/>
            <a:ext cx="4038600" cy="1938992"/>
          </a:xfrm>
          <a:prstGeom prst="rect">
            <a:avLst/>
          </a:prstGeom>
        </p:spPr>
        <p:txBody>
          <a:bodyPr wrap="square">
            <a:spAutoFit/>
          </a:bodyPr>
          <a:lstStyle/>
          <a:p>
            <a:pPr marL="285750" indent="-285750">
              <a:buFont typeface="Arial"/>
              <a:buChar char="•"/>
            </a:pPr>
            <a:r>
              <a:rPr lang="en-US" sz="2400" dirty="0"/>
              <a:t>Contact the Education Student Services Center in </a:t>
            </a:r>
            <a:r>
              <a:rPr lang="en-US" sz="2400" dirty="0" err="1"/>
              <a:t>Julka</a:t>
            </a:r>
            <a:r>
              <a:rPr lang="en-US" sz="2400" dirty="0"/>
              <a:t> Hall 170 if locked out or problems occur with registration</a:t>
            </a:r>
          </a:p>
        </p:txBody>
      </p:sp>
    </p:spTree>
    <p:extLst>
      <p:ext uri="{BB962C8B-B14F-4D97-AF65-F5344CB8AC3E}">
        <p14:creationId xmlns:p14="http://schemas.microsoft.com/office/powerpoint/2010/main" val="265599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721223"/>
          </a:xfrm>
        </p:spPr>
        <p:txBody>
          <a:bodyPr>
            <a:normAutofit fontScale="90000"/>
          </a:bodyPr>
          <a:lstStyle/>
          <a:p>
            <a:r>
              <a:rPr lang="en-US" dirty="0" smtClean="0">
                <a:solidFill>
                  <a:srgbClr val="000000"/>
                </a:solidFill>
              </a:rPr>
              <a:t>Cleveland Teaching Fellowship</a:t>
            </a:r>
            <a:r>
              <a:rPr lang="en-US" dirty="0" smtClean="0"/>
              <a:t/>
            </a:r>
            <a:br>
              <a:rPr lang="en-US" dirty="0" smtClean="0"/>
            </a:br>
            <a:r>
              <a:rPr lang="en-US" sz="2700" dirty="0" smtClean="0"/>
              <a:t>Get paid while you complete field experiences.</a:t>
            </a:r>
            <a:br>
              <a:rPr lang="en-US" sz="2700" dirty="0" smtClean="0"/>
            </a:br>
            <a:r>
              <a:rPr lang="en-US" sz="2700" dirty="0" smtClean="0"/>
              <a:t>Application </a:t>
            </a:r>
            <a:r>
              <a:rPr lang="en-US" sz="3100" dirty="0" smtClean="0"/>
              <a:t>on OFS Website</a:t>
            </a:r>
            <a:endParaRPr lang="en-US" sz="3100" dirty="0"/>
          </a:p>
        </p:txBody>
      </p:sp>
      <p:sp>
        <p:nvSpPr>
          <p:cNvPr id="4" name="Text Placeholder 3"/>
          <p:cNvSpPr>
            <a:spLocks noGrp="1"/>
          </p:cNvSpPr>
          <p:nvPr>
            <p:ph type="body" idx="1"/>
          </p:nvPr>
        </p:nvSpPr>
        <p:spPr>
          <a:xfrm>
            <a:off x="549273" y="1676401"/>
            <a:ext cx="3840480" cy="761999"/>
          </a:xfrm>
        </p:spPr>
        <p:txBody>
          <a:bodyPr/>
          <a:lstStyle/>
          <a:p>
            <a:r>
              <a:rPr lang="en-US" u="sng" dirty="0" smtClean="0"/>
              <a:t>Qualifications</a:t>
            </a:r>
            <a:endParaRPr lang="en-US" u="sng" dirty="0"/>
          </a:p>
        </p:txBody>
      </p:sp>
      <p:sp>
        <p:nvSpPr>
          <p:cNvPr id="5" name="Content Placeholder 4"/>
          <p:cNvSpPr>
            <a:spLocks noGrp="1"/>
          </p:cNvSpPr>
          <p:nvPr>
            <p:ph sz="half" idx="2"/>
          </p:nvPr>
        </p:nvSpPr>
        <p:spPr>
          <a:xfrm>
            <a:off x="549273" y="2590800"/>
            <a:ext cx="3840480" cy="3886200"/>
          </a:xfrm>
        </p:spPr>
        <p:txBody>
          <a:bodyPr>
            <a:normAutofit lnSpcReduction="10000"/>
          </a:bodyPr>
          <a:lstStyle/>
          <a:p>
            <a:r>
              <a:rPr lang="en-US" dirty="0" smtClean="0"/>
              <a:t>Declared Licensure Program in CEHS</a:t>
            </a:r>
          </a:p>
          <a:p>
            <a:r>
              <a:rPr lang="en-US" dirty="0" smtClean="0"/>
              <a:t>Meet all academic &amp;non-academic prerequisites.</a:t>
            </a:r>
          </a:p>
          <a:p>
            <a:r>
              <a:rPr lang="en-US" dirty="0" smtClean="0"/>
              <a:t>US citizen or permanent resident</a:t>
            </a:r>
          </a:p>
          <a:p>
            <a:r>
              <a:rPr lang="en-US" dirty="0" smtClean="0"/>
              <a:t>Commitment to urban education</a:t>
            </a:r>
          </a:p>
          <a:p>
            <a:r>
              <a:rPr lang="en-US" dirty="0" smtClean="0"/>
              <a:t>Demonstrated Financial need</a:t>
            </a:r>
            <a:endParaRPr lang="en-US" dirty="0"/>
          </a:p>
        </p:txBody>
      </p:sp>
      <p:sp>
        <p:nvSpPr>
          <p:cNvPr id="6" name="Text Placeholder 5"/>
          <p:cNvSpPr>
            <a:spLocks noGrp="1"/>
          </p:cNvSpPr>
          <p:nvPr>
            <p:ph type="body" sz="quarter" idx="3"/>
          </p:nvPr>
        </p:nvSpPr>
        <p:spPr>
          <a:xfrm>
            <a:off x="4751071" y="1905000"/>
            <a:ext cx="3840480" cy="533400"/>
          </a:xfrm>
        </p:spPr>
        <p:txBody>
          <a:bodyPr/>
          <a:lstStyle/>
          <a:p>
            <a:r>
              <a:rPr lang="en-US" u="sng" dirty="0" smtClean="0"/>
              <a:t>Program Details</a:t>
            </a:r>
            <a:endParaRPr lang="en-US" u="sng" dirty="0"/>
          </a:p>
        </p:txBody>
      </p:sp>
      <p:sp>
        <p:nvSpPr>
          <p:cNvPr id="7" name="Content Placeholder 6"/>
          <p:cNvSpPr>
            <a:spLocks noGrp="1"/>
          </p:cNvSpPr>
          <p:nvPr>
            <p:ph sz="quarter" idx="4"/>
          </p:nvPr>
        </p:nvSpPr>
        <p:spPr>
          <a:xfrm>
            <a:off x="4751069" y="2667000"/>
            <a:ext cx="4088131" cy="3886200"/>
          </a:xfrm>
        </p:spPr>
        <p:txBody>
          <a:bodyPr>
            <a:normAutofit/>
          </a:bodyPr>
          <a:lstStyle/>
          <a:p>
            <a:r>
              <a:rPr lang="en-US" dirty="0" smtClean="0"/>
              <a:t>Year Long Experience in CMSD</a:t>
            </a:r>
          </a:p>
          <a:p>
            <a:r>
              <a:rPr lang="en-US" dirty="0" smtClean="0"/>
              <a:t>Professional development sessions</a:t>
            </a:r>
          </a:p>
          <a:p>
            <a:r>
              <a:rPr lang="en-US" dirty="0" smtClean="0"/>
              <a:t>Experience outside of the classroom</a:t>
            </a:r>
          </a:p>
          <a:p>
            <a:r>
              <a:rPr lang="en-US" dirty="0" smtClean="0"/>
              <a:t>$$STIPEND$$</a:t>
            </a:r>
          </a:p>
          <a:p>
            <a:r>
              <a:rPr lang="en-US" dirty="0" smtClean="0"/>
              <a:t>Consideration for employment in CMSD</a:t>
            </a:r>
            <a:endParaRPr lang="en-US" dirty="0"/>
          </a:p>
        </p:txBody>
      </p:sp>
    </p:spTree>
    <p:extLst>
      <p:ext uri="{BB962C8B-B14F-4D97-AF65-F5344CB8AC3E}">
        <p14:creationId xmlns:p14="http://schemas.microsoft.com/office/powerpoint/2010/main" val="265073823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Non-Academic Prerequisites </a:t>
            </a:r>
          </a:p>
        </p:txBody>
      </p:sp>
      <p:sp>
        <p:nvSpPr>
          <p:cNvPr id="3" name="Content Placeholder 2"/>
          <p:cNvSpPr>
            <a:spLocks noGrp="1"/>
          </p:cNvSpPr>
          <p:nvPr>
            <p:ph sz="half" idx="1"/>
          </p:nvPr>
        </p:nvSpPr>
        <p:spPr/>
        <p:txBody>
          <a:bodyPr>
            <a:normAutofit fontScale="92500" lnSpcReduction="10000"/>
          </a:bodyPr>
          <a:lstStyle/>
          <a:p>
            <a:pPr marL="0" indent="0" algn="ctr">
              <a:buNone/>
            </a:pPr>
            <a:r>
              <a:rPr lang="en-US" b="1" u="sng" dirty="0" smtClean="0"/>
              <a:t>Types of Non-academic Prerequisites</a:t>
            </a:r>
          </a:p>
          <a:p>
            <a:r>
              <a:rPr lang="en-US" dirty="0" smtClean="0"/>
              <a:t>FBI</a:t>
            </a:r>
            <a:r>
              <a:rPr lang="en-US" dirty="0"/>
              <a:t>/BCI background checks</a:t>
            </a:r>
          </a:p>
          <a:p>
            <a:r>
              <a:rPr lang="en-US" dirty="0"/>
              <a:t>TB</a:t>
            </a:r>
          </a:p>
          <a:p>
            <a:r>
              <a:rPr lang="en-US" dirty="0"/>
              <a:t>Hepatitis B series</a:t>
            </a:r>
          </a:p>
          <a:p>
            <a:r>
              <a:rPr lang="en-US" dirty="0"/>
              <a:t>Physical</a:t>
            </a:r>
          </a:p>
          <a:p>
            <a:r>
              <a:rPr lang="en-US" dirty="0" smtClean="0"/>
              <a:t>High </a:t>
            </a:r>
            <a:r>
              <a:rPr lang="en-US" dirty="0"/>
              <a:t>school diploma / transcript</a:t>
            </a:r>
          </a:p>
          <a:p>
            <a:r>
              <a:rPr lang="en-US" dirty="0"/>
              <a:t>Pearson Exams (student teaching/AT2/Internship 2 interns only)</a:t>
            </a:r>
          </a:p>
          <a:p>
            <a:pPr lvl="1"/>
            <a:endParaRPr lang="en-US" b="1" dirty="0"/>
          </a:p>
          <a:p>
            <a:pPr marL="365760" lvl="1" indent="0">
              <a:buNone/>
            </a:pPr>
            <a:endParaRPr lang="en-US" dirty="0"/>
          </a:p>
        </p:txBody>
      </p:sp>
      <p:pic>
        <p:nvPicPr>
          <p:cNvPr id="5" name="Content Placeholder 4"/>
          <p:cNvPicPr>
            <a:picLocks noGrp="1" noChangeAspect="1"/>
          </p:cNvPicPr>
          <p:nvPr>
            <p:ph sz="half" idx="2"/>
          </p:nvPr>
        </p:nvPicPr>
        <p:blipFill>
          <a:blip r:embed="rId3"/>
          <a:srcRect l="17719" r="17719"/>
          <a:stretch>
            <a:fillRect/>
          </a:stretch>
        </p:blipFill>
        <p:spPr/>
      </p:pic>
    </p:spTree>
    <p:extLst>
      <p:ext uri="{BB962C8B-B14F-4D97-AF65-F5344CB8AC3E}">
        <p14:creationId xmlns:p14="http://schemas.microsoft.com/office/powerpoint/2010/main" val="1348296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883024"/>
          </a:xfrm>
        </p:spPr>
        <p:txBody>
          <a:bodyPr/>
          <a:lstStyle/>
          <a:p>
            <a:r>
              <a:rPr lang="en-US" dirty="0"/>
              <a:t>Background Checks</a:t>
            </a:r>
          </a:p>
        </p:txBody>
      </p:sp>
      <p:sp>
        <p:nvSpPr>
          <p:cNvPr id="5" name="Text Placeholder 4"/>
          <p:cNvSpPr>
            <a:spLocks noGrp="1"/>
          </p:cNvSpPr>
          <p:nvPr>
            <p:ph type="body" idx="1"/>
          </p:nvPr>
        </p:nvSpPr>
        <p:spPr>
          <a:xfrm>
            <a:off x="549273" y="1066801"/>
            <a:ext cx="3489327" cy="1219199"/>
          </a:xfrm>
        </p:spPr>
        <p:txBody>
          <a:bodyPr/>
          <a:lstStyle/>
          <a:p>
            <a:r>
              <a:rPr lang="en-US" sz="2000" b="1" dirty="0">
                <a:solidFill>
                  <a:srgbClr val="FF0000"/>
                </a:solidFill>
                <a:latin typeface="Arial"/>
                <a:cs typeface="Arial"/>
              </a:rPr>
              <a:t>All </a:t>
            </a:r>
            <a:r>
              <a:rPr lang="en-US" sz="2000" b="1" dirty="0" smtClean="0">
                <a:solidFill>
                  <a:srgbClr val="FF0000"/>
                </a:solidFill>
                <a:latin typeface="Arial"/>
                <a:cs typeface="Arial"/>
              </a:rPr>
              <a:t>Interns </a:t>
            </a:r>
            <a:r>
              <a:rPr lang="en-US" sz="2000" b="1" dirty="0">
                <a:latin typeface="Arial"/>
                <a:cs typeface="Arial"/>
              </a:rPr>
              <a:t>must have a background check including  fingerprinting from both FBI and BCI </a:t>
            </a:r>
          </a:p>
        </p:txBody>
      </p:sp>
      <p:sp>
        <p:nvSpPr>
          <p:cNvPr id="3" name="Content Placeholder 2"/>
          <p:cNvSpPr>
            <a:spLocks noGrp="1"/>
          </p:cNvSpPr>
          <p:nvPr>
            <p:ph sz="half" idx="2"/>
          </p:nvPr>
        </p:nvSpPr>
        <p:spPr>
          <a:xfrm>
            <a:off x="228601" y="2347416"/>
            <a:ext cx="3733800" cy="3824785"/>
          </a:xfrm>
        </p:spPr>
        <p:txBody>
          <a:bodyPr>
            <a:normAutofit fontScale="25000" lnSpcReduction="20000"/>
          </a:bodyPr>
          <a:lstStyle/>
          <a:p>
            <a:r>
              <a:rPr lang="en-US" sz="6400" dirty="0" smtClean="0">
                <a:latin typeface="Arial"/>
                <a:cs typeface="Arial"/>
              </a:rPr>
              <a:t>Background checks are good for one year from date of issuance </a:t>
            </a:r>
          </a:p>
          <a:p>
            <a:r>
              <a:rPr lang="en-US" sz="6400" dirty="0" smtClean="0">
                <a:latin typeface="Arial"/>
                <a:cs typeface="Arial"/>
              </a:rPr>
              <a:t>Interns must have a valid background check to be in a school</a:t>
            </a:r>
          </a:p>
          <a:p>
            <a:r>
              <a:rPr lang="en-US" sz="6400" dirty="0" smtClean="0">
                <a:latin typeface="Arial"/>
                <a:cs typeface="Arial"/>
              </a:rPr>
              <a:t>Background checks need to be redone at least 6 weeks before expiration date to allow for OFS to receive them. </a:t>
            </a:r>
          </a:p>
          <a:p>
            <a:r>
              <a:rPr lang="en-US" sz="6400" dirty="0" smtClean="0">
                <a:latin typeface="Arial"/>
                <a:cs typeface="Arial"/>
              </a:rPr>
              <a:t>Interns with expired Background checks will be pulled from the field until current checks have been received by OFS.</a:t>
            </a:r>
            <a:endParaRPr lang="en-US" sz="6400" dirty="0">
              <a:latin typeface="Arial"/>
              <a:cs typeface="Arial"/>
            </a:endParaRPr>
          </a:p>
          <a:p>
            <a:endParaRPr lang="en-US" sz="6400" dirty="0">
              <a:latin typeface="Arial"/>
              <a:cs typeface="Arial"/>
            </a:endParaRPr>
          </a:p>
          <a:p>
            <a:pPr marL="0" indent="0">
              <a:buNone/>
            </a:pPr>
            <a:r>
              <a:rPr lang="en-US" sz="4900" dirty="0" smtClean="0">
                <a:latin typeface="Arial"/>
                <a:cs typeface="Arial"/>
              </a:rPr>
              <a:t> </a:t>
            </a:r>
            <a:endParaRPr lang="en-US" sz="4900" dirty="0">
              <a:latin typeface="Arial"/>
              <a:cs typeface="Arial"/>
            </a:endParaRPr>
          </a:p>
          <a:p>
            <a:endParaRPr lang="en-US" dirty="0">
              <a:latin typeface="Arial"/>
              <a:cs typeface="Arial"/>
            </a:endParaRPr>
          </a:p>
        </p:txBody>
      </p:sp>
      <p:sp>
        <p:nvSpPr>
          <p:cNvPr id="6" name="Text Placeholder 5"/>
          <p:cNvSpPr>
            <a:spLocks noGrp="1"/>
          </p:cNvSpPr>
          <p:nvPr>
            <p:ph type="body" sz="quarter" idx="3"/>
          </p:nvPr>
        </p:nvSpPr>
        <p:spPr>
          <a:xfrm>
            <a:off x="4267200" y="1143002"/>
            <a:ext cx="4648200" cy="838199"/>
          </a:xfrm>
        </p:spPr>
        <p:txBody>
          <a:bodyPr/>
          <a:lstStyle/>
          <a:p>
            <a:r>
              <a:rPr lang="en-US" sz="2000" b="1" dirty="0">
                <a:latin typeface="Arial"/>
                <a:cs typeface="Arial"/>
              </a:rPr>
              <a:t>FBI/BCI fingerprinting can be done in the ESSC</a:t>
            </a:r>
            <a:r>
              <a:rPr lang="en-US" sz="2000" dirty="0">
                <a:latin typeface="Arial"/>
                <a:cs typeface="Arial"/>
              </a:rPr>
              <a:t>,  </a:t>
            </a:r>
            <a:r>
              <a:rPr lang="en-US" sz="2000" dirty="0" err="1">
                <a:latin typeface="Arial"/>
                <a:cs typeface="Arial"/>
              </a:rPr>
              <a:t>Julka</a:t>
            </a:r>
            <a:r>
              <a:rPr lang="en-US" sz="2000" dirty="0">
                <a:latin typeface="Arial"/>
                <a:cs typeface="Arial"/>
              </a:rPr>
              <a:t> Hall </a:t>
            </a:r>
            <a:r>
              <a:rPr lang="en-US" sz="2000" dirty="0" smtClean="0">
                <a:latin typeface="Arial"/>
                <a:cs typeface="Arial"/>
              </a:rPr>
              <a:t>170</a:t>
            </a:r>
          </a:p>
          <a:p>
            <a:r>
              <a:rPr lang="en-US" sz="1800" i="1" dirty="0" smtClean="0">
                <a:latin typeface="Arial"/>
                <a:cs typeface="Arial"/>
              </a:rPr>
              <a:t>Hours 9am-12noon &amp; 1pm </a:t>
            </a:r>
            <a:r>
              <a:rPr lang="mr-IN" sz="1800" i="1" dirty="0" smtClean="0">
                <a:latin typeface="Arial"/>
                <a:cs typeface="Arial"/>
              </a:rPr>
              <a:t>–</a:t>
            </a:r>
            <a:r>
              <a:rPr lang="en-US" sz="1800" i="1" dirty="0" smtClean="0">
                <a:latin typeface="Arial"/>
                <a:cs typeface="Arial"/>
              </a:rPr>
              <a:t> 4 pm</a:t>
            </a:r>
            <a:endParaRPr lang="en-US" sz="1800" i="1" dirty="0">
              <a:latin typeface="Arial"/>
              <a:cs typeface="Arial"/>
            </a:endParaRPr>
          </a:p>
        </p:txBody>
      </p:sp>
      <p:sp>
        <p:nvSpPr>
          <p:cNvPr id="4" name="Content Placeholder 3"/>
          <p:cNvSpPr>
            <a:spLocks noGrp="1"/>
          </p:cNvSpPr>
          <p:nvPr>
            <p:ph sz="quarter" idx="4"/>
          </p:nvPr>
        </p:nvSpPr>
        <p:spPr>
          <a:xfrm>
            <a:off x="3962401" y="2209801"/>
            <a:ext cx="4629152" cy="4267199"/>
          </a:xfrm>
        </p:spPr>
        <p:txBody>
          <a:bodyPr>
            <a:normAutofit fontScale="25000" lnSpcReduction="20000"/>
          </a:bodyPr>
          <a:lstStyle/>
          <a:p>
            <a:r>
              <a:rPr lang="en-US" sz="6400" dirty="0" smtClean="0">
                <a:solidFill>
                  <a:srgbClr val="FF0000"/>
                </a:solidFill>
                <a:latin typeface="Arial"/>
                <a:cs typeface="Arial"/>
              </a:rPr>
              <a:t>Need payment and ID to be fingerprinted</a:t>
            </a:r>
          </a:p>
          <a:p>
            <a:pPr lvl="1"/>
            <a:r>
              <a:rPr lang="en-US" sz="6200" dirty="0" smtClean="0">
                <a:solidFill>
                  <a:srgbClr val="FF0000"/>
                </a:solidFill>
                <a:latin typeface="Arial"/>
                <a:cs typeface="Arial"/>
              </a:rPr>
              <a:t>$30 each or $60 for both FBI &amp; BCI</a:t>
            </a:r>
          </a:p>
          <a:p>
            <a:r>
              <a:rPr lang="en-US" sz="6400" u="sng" dirty="0" smtClean="0">
                <a:latin typeface="Arial"/>
                <a:cs typeface="Arial"/>
              </a:rPr>
              <a:t>Paying by Credit Card </a:t>
            </a:r>
          </a:p>
          <a:p>
            <a:pPr lvl="1"/>
            <a:r>
              <a:rPr lang="en-US" sz="6000" dirty="0" smtClean="0">
                <a:latin typeface="Arial"/>
                <a:cs typeface="Arial"/>
              </a:rPr>
              <a:t>Pay at the ESSC (JH170)</a:t>
            </a:r>
          </a:p>
          <a:p>
            <a:r>
              <a:rPr lang="en-US" sz="6400" u="sng" dirty="0" smtClean="0">
                <a:latin typeface="Arial"/>
                <a:cs typeface="Arial"/>
              </a:rPr>
              <a:t>Paying by Cash or Check </a:t>
            </a:r>
          </a:p>
          <a:p>
            <a:pPr lvl="1"/>
            <a:r>
              <a:rPr lang="en-US" sz="6200" dirty="0" smtClean="0">
                <a:latin typeface="Arial"/>
                <a:cs typeface="Arial"/>
              </a:rPr>
              <a:t>Pay at the Cashier’s office (BH115)</a:t>
            </a:r>
          </a:p>
          <a:p>
            <a:pPr lvl="1"/>
            <a:r>
              <a:rPr lang="en-US" sz="6200" dirty="0" smtClean="0">
                <a:latin typeface="Arial"/>
                <a:cs typeface="Arial"/>
              </a:rPr>
              <a:t>Account # 0060-0010-0512-40</a:t>
            </a:r>
          </a:p>
          <a:p>
            <a:pPr lvl="1"/>
            <a:r>
              <a:rPr lang="en-US" sz="6200" dirty="0" smtClean="0">
                <a:latin typeface="Arial"/>
                <a:cs typeface="Arial"/>
              </a:rPr>
              <a:t>Take receipt to ESSC</a:t>
            </a:r>
          </a:p>
          <a:p>
            <a:r>
              <a:rPr lang="en-US" sz="6400" dirty="0" smtClean="0">
                <a:latin typeface="Arial"/>
                <a:cs typeface="Arial"/>
              </a:rPr>
              <a:t>ID can be Driver’s license or State of Ohio ID</a:t>
            </a:r>
          </a:p>
          <a:p>
            <a:r>
              <a:rPr lang="en-US" sz="6400" dirty="0" smtClean="0">
                <a:latin typeface="Arial"/>
                <a:cs typeface="Arial"/>
              </a:rPr>
              <a:t>Fingerprinted completed on site.</a:t>
            </a:r>
          </a:p>
          <a:p>
            <a:r>
              <a:rPr lang="en-US" sz="6400" dirty="0" smtClean="0">
                <a:latin typeface="Arial"/>
                <a:cs typeface="Arial"/>
              </a:rPr>
              <a:t>Results returned to CSU within 6 weeks</a:t>
            </a:r>
            <a:endParaRPr lang="en-US" sz="6400" dirty="0">
              <a:latin typeface="Arial"/>
              <a:cs typeface="Arial"/>
            </a:endParaRPr>
          </a:p>
          <a:p>
            <a:endParaRPr lang="en-US" dirty="0"/>
          </a:p>
        </p:txBody>
      </p:sp>
    </p:spTree>
    <p:extLst>
      <p:ext uri="{BB962C8B-B14F-4D97-AF65-F5344CB8AC3E}">
        <p14:creationId xmlns:p14="http://schemas.microsoft.com/office/powerpoint/2010/main" val="3960747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7"/>
            <a:ext cx="8042276" cy="959224"/>
          </a:xfrm>
        </p:spPr>
        <p:txBody>
          <a:bodyPr/>
          <a:lstStyle/>
          <a:p>
            <a:r>
              <a:rPr lang="en-US" smtClean="0"/>
              <a:t>TB Test</a:t>
            </a:r>
            <a:endParaRPr lang="en-US" dirty="0"/>
          </a:p>
        </p:txBody>
      </p:sp>
      <p:sp>
        <p:nvSpPr>
          <p:cNvPr id="4" name="Text Placeholder 3"/>
          <p:cNvSpPr>
            <a:spLocks noGrp="1"/>
          </p:cNvSpPr>
          <p:nvPr>
            <p:ph type="body" idx="1"/>
          </p:nvPr>
        </p:nvSpPr>
        <p:spPr>
          <a:xfrm>
            <a:off x="549273" y="1143001"/>
            <a:ext cx="3840480" cy="1061111"/>
          </a:xfrm>
        </p:spPr>
        <p:txBody>
          <a:bodyPr/>
          <a:lstStyle/>
          <a:p>
            <a:r>
              <a:rPr lang="en-US" smtClean="0"/>
              <a:t>Physical Education and Speech/Audiology Interns only</a:t>
            </a:r>
            <a:endParaRPr lang="en-US" dirty="0"/>
          </a:p>
        </p:txBody>
      </p:sp>
      <p:sp>
        <p:nvSpPr>
          <p:cNvPr id="3" name="Content Placeholder 2"/>
          <p:cNvSpPr>
            <a:spLocks noGrp="1"/>
          </p:cNvSpPr>
          <p:nvPr>
            <p:ph sz="half" idx="2"/>
          </p:nvPr>
        </p:nvSpPr>
        <p:spPr/>
        <p:txBody>
          <a:bodyPr>
            <a:normAutofit fontScale="92500" lnSpcReduction="20000"/>
          </a:bodyPr>
          <a:lstStyle/>
          <a:p>
            <a:r>
              <a:rPr lang="en-US" smtClean="0"/>
              <a:t>TB verification does </a:t>
            </a:r>
            <a:r>
              <a:rPr lang="en-US" u="sng" smtClean="0"/>
              <a:t>not </a:t>
            </a:r>
            <a:r>
              <a:rPr lang="en-US" smtClean="0"/>
              <a:t>have to be on OFS form but results need to be documented with doctor’s signature</a:t>
            </a:r>
          </a:p>
          <a:p>
            <a:r>
              <a:rPr lang="en-US" smtClean="0"/>
              <a:t>TB skin test reading is valid for one year </a:t>
            </a:r>
          </a:p>
          <a:p>
            <a:r>
              <a:rPr lang="en-US" smtClean="0"/>
              <a:t>Chest X-rays are valid for 3 years.</a:t>
            </a:r>
          </a:p>
          <a:p>
            <a:r>
              <a:rPr lang="en-US" smtClean="0"/>
              <a:t>Tests are available at Campus Health Center for $10</a:t>
            </a:r>
          </a:p>
          <a:p>
            <a:endParaRPr lang="en-US" smtClean="0"/>
          </a:p>
          <a:p>
            <a:endParaRPr lang="en-US" dirty="0"/>
          </a:p>
        </p:txBody>
      </p:sp>
      <p:sp>
        <p:nvSpPr>
          <p:cNvPr id="6" name="Text Placeholder 5"/>
          <p:cNvSpPr>
            <a:spLocks noGrp="1"/>
          </p:cNvSpPr>
          <p:nvPr>
            <p:ph type="body" sz="quarter" idx="3"/>
          </p:nvPr>
        </p:nvSpPr>
        <p:spPr>
          <a:xfrm>
            <a:off x="4751071" y="1143001"/>
            <a:ext cx="3840480" cy="685800"/>
          </a:xfrm>
        </p:spPr>
        <p:txBody>
          <a:bodyPr/>
          <a:lstStyle/>
          <a:p>
            <a:r>
              <a:rPr lang="en-US" smtClean="0"/>
              <a:t>Optional OFS form </a:t>
            </a:r>
          </a:p>
          <a:p>
            <a:r>
              <a:rPr lang="en-US" sz="1600" smtClean="0"/>
              <a:t>Can be found on OFS webpage</a:t>
            </a:r>
            <a:endParaRPr lang="en-US" sz="1600" dirty="0"/>
          </a:p>
        </p:txBody>
      </p:sp>
      <p:pic>
        <p:nvPicPr>
          <p:cNvPr id="5" name="Content Placeholder 4"/>
          <p:cNvPicPr>
            <a:picLocks noGrp="1" noChangeAspect="1"/>
          </p:cNvPicPr>
          <p:nvPr>
            <p:ph sz="quarter" idx="4"/>
          </p:nvPr>
        </p:nvPicPr>
        <p:blipFill rotWithShape="1">
          <a:blip r:embed="rId3"/>
          <a:srcRect l="-11828" r="-11828"/>
          <a:stretch/>
        </p:blipFill>
        <p:spPr>
          <a:xfrm>
            <a:off x="4751071" y="1905001"/>
            <a:ext cx="3840480" cy="4038600"/>
          </a:xfrm>
        </p:spPr>
      </p:pic>
    </p:spTree>
    <p:extLst>
      <p:ext uri="{BB962C8B-B14F-4D97-AF65-F5344CB8AC3E}">
        <p14:creationId xmlns:p14="http://schemas.microsoft.com/office/powerpoint/2010/main" val="2791447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advClick="0" advTm="10000">
        <p:fade/>
      </p:transition>
    </mc:Fallback>
  </mc:AlternateContent>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7550</TotalTime>
  <Words>2724</Words>
  <Application>Microsoft Macintosh PowerPoint</Application>
  <PresentationFormat>On-screen Show (4:3)</PresentationFormat>
  <Paragraphs>296</Paragraphs>
  <Slides>33</Slides>
  <Notes>20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Breeze</vt:lpstr>
      <vt:lpstr>Information Session: Applying for  Final Field Experiences Internship 1 &amp; 2,  Apprenticeship Teaching 1 &amp; 2 Practicum &amp; Student Teaching</vt:lpstr>
      <vt:lpstr>Overview Note: In this power point the term Intern refers to all Practicum/Student Teacher, Apprenticeship 1 &amp; 2 and Internship 1 &amp; 2 students </vt:lpstr>
      <vt:lpstr>OFS Handbook</vt:lpstr>
      <vt:lpstr>Apply Online</vt:lpstr>
      <vt:lpstr>Register in CampusNet</vt:lpstr>
      <vt:lpstr>Cleveland Teaching Fellowship Get paid while you complete field experiences. Application on OFS Website</vt:lpstr>
      <vt:lpstr>Non-Academic Prerequisites </vt:lpstr>
      <vt:lpstr>Background Checks</vt:lpstr>
      <vt:lpstr>TB Test</vt:lpstr>
      <vt:lpstr>Hepatitis B </vt:lpstr>
      <vt:lpstr>Physical</vt:lpstr>
      <vt:lpstr>High School Diploma or Transcript</vt:lpstr>
      <vt:lpstr>Early Childhood Licensure requirements</vt:lpstr>
      <vt:lpstr>OAE’s</vt:lpstr>
      <vt:lpstr>OAE’s All Apprenticeship 2, Internship 2 and Student Teacher interns  (except Speech/Audiology)</vt:lpstr>
      <vt:lpstr>Ohio Licensure Testing Requirements  </vt:lpstr>
      <vt:lpstr>More about the OAE’s</vt:lpstr>
      <vt:lpstr>Completing  Non-Academic Prerequisites </vt:lpstr>
      <vt:lpstr>Academic Prerequisites</vt:lpstr>
      <vt:lpstr>International Student Requirements</vt:lpstr>
      <vt:lpstr>Internship1/Practicum Experience</vt:lpstr>
      <vt:lpstr>Apprenticeship 1</vt:lpstr>
      <vt:lpstr>Internship 2/Student teaching</vt:lpstr>
      <vt:lpstr>Apprenticeship 2</vt:lpstr>
      <vt:lpstr>Placements</vt:lpstr>
      <vt:lpstr>Placements</vt:lpstr>
      <vt:lpstr>Special Match Request </vt:lpstr>
      <vt:lpstr>Fees</vt:lpstr>
      <vt:lpstr>Taskstream</vt:lpstr>
      <vt:lpstr>Absence Policy</vt:lpstr>
      <vt:lpstr>Professionalism</vt:lpstr>
      <vt:lpstr>Orientation</vt:lpstr>
      <vt:lpstr>Questions? Better to ask than be wrong!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Practicum/Student Teaching Information Session</dc:title>
  <dc:creator>Andrew J Maruk</dc:creator>
  <cp:lastModifiedBy>Gail Nelson</cp:lastModifiedBy>
  <cp:revision>190</cp:revision>
  <cp:lastPrinted>2019-01-15T19:20:01Z</cp:lastPrinted>
  <dcterms:created xsi:type="dcterms:W3CDTF">2017-03-08T16:44:37Z</dcterms:created>
  <dcterms:modified xsi:type="dcterms:W3CDTF">2019-01-16T18:48:24Z</dcterms:modified>
</cp:coreProperties>
</file>